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1"/>
  </p:sldMasterIdLst>
  <p:notesMasterIdLst>
    <p:notesMasterId r:id="rId43"/>
  </p:notesMasterIdLst>
  <p:sldIdLst>
    <p:sldId id="257"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88" r:id="rId20"/>
    <p:sldId id="289" r:id="rId21"/>
    <p:sldId id="290" r:id="rId22"/>
    <p:sldId id="291" r:id="rId23"/>
    <p:sldId id="292" r:id="rId24"/>
    <p:sldId id="293" r:id="rId25"/>
    <p:sldId id="294" r:id="rId26"/>
    <p:sldId id="295" r:id="rId27"/>
    <p:sldId id="297" r:id="rId28"/>
    <p:sldId id="298" r:id="rId29"/>
    <p:sldId id="275" r:id="rId30"/>
    <p:sldId id="276" r:id="rId31"/>
    <p:sldId id="277" r:id="rId32"/>
    <p:sldId id="278" r:id="rId33"/>
    <p:sldId id="279" r:id="rId34"/>
    <p:sldId id="280" r:id="rId35"/>
    <p:sldId id="281" r:id="rId36"/>
    <p:sldId id="282" r:id="rId37"/>
    <p:sldId id="283" r:id="rId38"/>
    <p:sldId id="284" r:id="rId39"/>
    <p:sldId id="285" r:id="rId40"/>
    <p:sldId id="286" r:id="rId41"/>
    <p:sldId id="287" r:id="rId4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67" d="100"/>
          <a:sy n="67" d="100"/>
        </p:scale>
        <p:origin x="644" y="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33BBB46-CCE8-4622-AE03-99E1A2C2B7F3}" type="datetimeFigureOut">
              <a:rPr lang="en-US" smtClean="0"/>
              <a:t>4/25/2023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F1BA01E-1782-431D-9BBF-1505E550462A}" type="slidenum">
              <a:rPr lang="en-US" smtClean="0"/>
              <a:t>‹#›</a:t>
            </a:fld>
            <a:endParaRPr lang="en-US"/>
          </a:p>
        </p:txBody>
      </p:sp>
    </p:spTree>
    <p:extLst>
      <p:ext uri="{BB962C8B-B14F-4D97-AF65-F5344CB8AC3E}">
        <p14:creationId xmlns:p14="http://schemas.microsoft.com/office/powerpoint/2010/main" val="17650413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239336a15cf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239336a15cf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239336a15cf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239336a15cf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239336a15cf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239336a15cf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2395d815074_4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2395d815074_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2395d815074_4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2395d815074_4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2395d815074_4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2395d815074_4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2395d815074_4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2395d815074_4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2395d815074_4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2395d815074_4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2395d815074_4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2395d815074_4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2395d815074_0_1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2395d815074_0_1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2395d815074_0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2395d815074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2395d815074_0_2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2395d815074_0_2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2395d815074_0_2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2395d815074_0_2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2395d815074_0_3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2395d815074_0_3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2395d815074_0_2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2395d815074_0_2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2395d815074_0_2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2395d815074_0_2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2395d815074_0_2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2395d815074_0_2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2395d815074_0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2395d815074_0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2395d815074_0_2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2395d815074_0_2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2395d815074_0_3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2395d815074_0_3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2395d815074_0_3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2395d815074_0_3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2395d815074_0_1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2395d815074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2395d815074_0_3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 name="Google Shape;270;g2395d815074_0_3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2395d815074_0_3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 name="Google Shape;277;g2395d815074_0_3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g23a22b5321f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 name="Google Shape;284;g23a22b5321f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239336a15cf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239336a15cf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239336a15cf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239336a15cf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239336a15cf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239336a15cf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239336a15cf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 name="Google Shape;117;g239336a15cf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239336a15cf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239336a15cf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239336a15cf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239336a15cf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AF00355-16D4-4045-97D3-FDFC9733D1C2}" type="datetimeFigureOut">
              <a:rPr lang="en-US" smtClean="0"/>
              <a:t>4/25/2023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FF9B3EA-3FC9-4C7E-9C90-BCC4C13C6132}"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10763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AF00355-16D4-4045-97D3-FDFC9733D1C2}" type="datetimeFigureOut">
              <a:rPr lang="en-US" smtClean="0"/>
              <a:t>4/25/2023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FF9B3EA-3FC9-4C7E-9C90-BCC4C13C6132}" type="slidenum">
              <a:rPr lang="en-US" smtClean="0"/>
              <a:t>‹#›</a:t>
            </a:fld>
            <a:endParaRPr lang="en-US"/>
          </a:p>
        </p:txBody>
      </p:sp>
    </p:spTree>
    <p:extLst>
      <p:ext uri="{BB962C8B-B14F-4D97-AF65-F5344CB8AC3E}">
        <p14:creationId xmlns:p14="http://schemas.microsoft.com/office/powerpoint/2010/main" val="14237711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AF00355-16D4-4045-97D3-FDFC9733D1C2}" type="datetimeFigureOut">
              <a:rPr lang="en-US" smtClean="0"/>
              <a:t>4/25/2023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FF9B3EA-3FC9-4C7E-9C90-BCC4C13C6132}" type="slidenum">
              <a:rPr lang="en-US" smtClean="0"/>
              <a:t>‹#›</a:t>
            </a:fld>
            <a:endParaRPr lang="en-US"/>
          </a:p>
        </p:txBody>
      </p:sp>
    </p:spTree>
    <p:extLst>
      <p:ext uri="{BB962C8B-B14F-4D97-AF65-F5344CB8AC3E}">
        <p14:creationId xmlns:p14="http://schemas.microsoft.com/office/powerpoint/2010/main" val="34025375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8"/>
        <p:cNvGrpSpPr/>
        <p:nvPr/>
      </p:nvGrpSpPr>
      <p:grpSpPr>
        <a:xfrm>
          <a:off x="0" y="0"/>
          <a:ext cx="0" cy="0"/>
          <a:chOff x="0" y="0"/>
          <a:chExt cx="0" cy="0"/>
        </a:xfrm>
      </p:grpSpPr>
      <p:sp>
        <p:nvSpPr>
          <p:cNvPr id="35" name="Google Shape;35;p4"/>
          <p:cNvSpPr txBox="1">
            <a:spLocks noGrp="1"/>
          </p:cNvSpPr>
          <p:nvPr>
            <p:ph type="title"/>
          </p:nvPr>
        </p:nvSpPr>
        <p:spPr>
          <a:xfrm>
            <a:off x="415600" y="546667"/>
            <a:ext cx="11360800" cy="8104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6" name="Google Shape;36;p4"/>
          <p:cNvSpPr txBox="1">
            <a:spLocks noGrp="1"/>
          </p:cNvSpPr>
          <p:nvPr>
            <p:ph type="body" idx="1"/>
          </p:nvPr>
        </p:nvSpPr>
        <p:spPr>
          <a:xfrm>
            <a:off x="415600" y="1639833"/>
            <a:ext cx="11360800" cy="4452000"/>
          </a:xfrm>
          <a:prstGeom prst="rect">
            <a:avLst/>
          </a:prstGeom>
        </p:spPr>
        <p:txBody>
          <a:bodyPr spcFirstLastPara="1" wrap="square" lIns="91425" tIns="91425" rIns="91425" bIns="91425" anchor="t" anchorCtr="0">
            <a:normAutofit/>
          </a:bodyPr>
          <a:lstStyle>
            <a:lvl1pPr marL="609585" lvl="0" indent="-457189">
              <a:spcBef>
                <a:spcPts val="0"/>
              </a:spcBef>
              <a:spcAft>
                <a:spcPts val="0"/>
              </a:spcAft>
              <a:buSzPts val="1800"/>
              <a:buChar char="●"/>
              <a:defRPr/>
            </a:lvl1pPr>
            <a:lvl2pPr marL="1219170" lvl="1" indent="-423323">
              <a:spcBef>
                <a:spcPts val="0"/>
              </a:spcBef>
              <a:spcAft>
                <a:spcPts val="0"/>
              </a:spcAft>
              <a:buSzPts val="1400"/>
              <a:buChar char="○"/>
              <a:defRPr/>
            </a:lvl2pPr>
            <a:lvl3pPr marL="1828754" lvl="2" indent="-423323">
              <a:spcBef>
                <a:spcPts val="0"/>
              </a:spcBef>
              <a:spcAft>
                <a:spcPts val="0"/>
              </a:spcAft>
              <a:buSzPts val="1400"/>
              <a:buChar char="■"/>
              <a:defRPr/>
            </a:lvl3pPr>
            <a:lvl4pPr marL="2438339" lvl="3" indent="-423323">
              <a:spcBef>
                <a:spcPts val="0"/>
              </a:spcBef>
              <a:spcAft>
                <a:spcPts val="0"/>
              </a:spcAft>
              <a:buSzPts val="1400"/>
              <a:buChar char="●"/>
              <a:defRPr/>
            </a:lvl4pPr>
            <a:lvl5pPr marL="3047924" lvl="4" indent="-423323">
              <a:spcBef>
                <a:spcPts val="0"/>
              </a:spcBef>
              <a:spcAft>
                <a:spcPts val="0"/>
              </a:spcAft>
              <a:buSzPts val="1400"/>
              <a:buChar char="○"/>
              <a:defRPr/>
            </a:lvl5pPr>
            <a:lvl6pPr marL="3657509" lvl="5" indent="-423323">
              <a:spcBef>
                <a:spcPts val="0"/>
              </a:spcBef>
              <a:spcAft>
                <a:spcPts val="0"/>
              </a:spcAft>
              <a:buSzPts val="1400"/>
              <a:buChar char="■"/>
              <a:defRPr/>
            </a:lvl6pPr>
            <a:lvl7pPr marL="4267093" lvl="6" indent="-423323">
              <a:spcBef>
                <a:spcPts val="0"/>
              </a:spcBef>
              <a:spcAft>
                <a:spcPts val="0"/>
              </a:spcAft>
              <a:buSzPts val="1400"/>
              <a:buChar char="●"/>
              <a:defRPr/>
            </a:lvl7pPr>
            <a:lvl8pPr marL="4876678" lvl="7" indent="-423323">
              <a:spcBef>
                <a:spcPts val="0"/>
              </a:spcBef>
              <a:spcAft>
                <a:spcPts val="0"/>
              </a:spcAft>
              <a:buSzPts val="1400"/>
              <a:buChar char="○"/>
              <a:defRPr/>
            </a:lvl8pPr>
            <a:lvl9pPr marL="5486263" lvl="8" indent="-423323">
              <a:spcBef>
                <a:spcPts val="0"/>
              </a:spcBef>
              <a:spcAft>
                <a:spcPts val="0"/>
              </a:spcAft>
              <a:buSzPts val="1400"/>
              <a:buChar char="■"/>
              <a:defRPr/>
            </a:lvl9pPr>
          </a:lstStyle>
          <a:p>
            <a:endParaRPr/>
          </a:p>
        </p:txBody>
      </p:sp>
      <p:sp>
        <p:nvSpPr>
          <p:cNvPr id="37" name="Google Shape;37;p4"/>
          <p:cNvSpPr txBox="1">
            <a:spLocks noGrp="1"/>
          </p:cNvSpPr>
          <p:nvPr>
            <p:ph type="sldNum" idx="12"/>
          </p:nvPr>
        </p:nvSpPr>
        <p:spPr>
          <a:xfrm>
            <a:off x="11280575" y="6201587"/>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3287899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AF00355-16D4-4045-97D3-FDFC9733D1C2}" type="datetimeFigureOut">
              <a:rPr lang="en-US" smtClean="0"/>
              <a:t>4/25/2023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FF9B3EA-3FC9-4C7E-9C90-BCC4C13C6132}" type="slidenum">
              <a:rPr lang="en-US" smtClean="0"/>
              <a:t>‹#›</a:t>
            </a:fld>
            <a:endParaRPr lang="en-US"/>
          </a:p>
        </p:txBody>
      </p:sp>
    </p:spTree>
    <p:extLst>
      <p:ext uri="{BB962C8B-B14F-4D97-AF65-F5344CB8AC3E}">
        <p14:creationId xmlns:p14="http://schemas.microsoft.com/office/powerpoint/2010/main" val="248690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AF00355-16D4-4045-97D3-FDFC9733D1C2}" type="datetimeFigureOut">
              <a:rPr lang="en-US" smtClean="0"/>
              <a:t>4/25/2023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FF9B3EA-3FC9-4C7E-9C90-BCC4C13C6132}"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755527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AF00355-16D4-4045-97D3-FDFC9733D1C2}" type="datetimeFigureOut">
              <a:rPr lang="en-US" smtClean="0"/>
              <a:t>4/25/2023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FF9B3EA-3FC9-4C7E-9C90-BCC4C13C6132}" type="slidenum">
              <a:rPr lang="en-US" smtClean="0"/>
              <a:t>‹#›</a:t>
            </a:fld>
            <a:endParaRPr lang="en-US"/>
          </a:p>
        </p:txBody>
      </p:sp>
    </p:spTree>
    <p:extLst>
      <p:ext uri="{BB962C8B-B14F-4D97-AF65-F5344CB8AC3E}">
        <p14:creationId xmlns:p14="http://schemas.microsoft.com/office/powerpoint/2010/main" val="14218228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AF00355-16D4-4045-97D3-FDFC9733D1C2}" type="datetimeFigureOut">
              <a:rPr lang="en-US" smtClean="0"/>
              <a:t>4/25/2023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FF9B3EA-3FC9-4C7E-9C90-BCC4C13C6132}" type="slidenum">
              <a:rPr lang="en-US" smtClean="0"/>
              <a:t>‹#›</a:t>
            </a:fld>
            <a:endParaRPr lang="en-US"/>
          </a:p>
        </p:txBody>
      </p:sp>
    </p:spTree>
    <p:extLst>
      <p:ext uri="{BB962C8B-B14F-4D97-AF65-F5344CB8AC3E}">
        <p14:creationId xmlns:p14="http://schemas.microsoft.com/office/powerpoint/2010/main" val="33238839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AF00355-16D4-4045-97D3-FDFC9733D1C2}" type="datetimeFigureOut">
              <a:rPr lang="en-US" smtClean="0"/>
              <a:t>4/25/2023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FF9B3EA-3FC9-4C7E-9C90-BCC4C13C6132}" type="slidenum">
              <a:rPr lang="en-US" smtClean="0"/>
              <a:t>‹#›</a:t>
            </a:fld>
            <a:endParaRPr lang="en-US"/>
          </a:p>
        </p:txBody>
      </p:sp>
    </p:spTree>
    <p:extLst>
      <p:ext uri="{BB962C8B-B14F-4D97-AF65-F5344CB8AC3E}">
        <p14:creationId xmlns:p14="http://schemas.microsoft.com/office/powerpoint/2010/main" val="30014680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8AF00355-16D4-4045-97D3-FDFC9733D1C2}" type="datetimeFigureOut">
              <a:rPr lang="en-US" smtClean="0"/>
              <a:t>4/25/2023</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EFF9B3EA-3FC9-4C7E-9C90-BCC4C13C6132}" type="slidenum">
              <a:rPr lang="en-US" smtClean="0"/>
              <a:t>‹#›</a:t>
            </a:fld>
            <a:endParaRPr lang="en-US"/>
          </a:p>
        </p:txBody>
      </p:sp>
    </p:spTree>
    <p:extLst>
      <p:ext uri="{BB962C8B-B14F-4D97-AF65-F5344CB8AC3E}">
        <p14:creationId xmlns:p14="http://schemas.microsoft.com/office/powerpoint/2010/main" val="7046688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8AF00355-16D4-4045-97D3-FDFC9733D1C2}" type="datetimeFigureOut">
              <a:rPr lang="en-US" smtClean="0"/>
              <a:t>4/25/2023</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EFF9B3EA-3FC9-4C7E-9C90-BCC4C13C6132}" type="slidenum">
              <a:rPr lang="en-US" smtClean="0"/>
              <a:t>‹#›</a:t>
            </a:fld>
            <a:endParaRPr lang="en-US"/>
          </a:p>
        </p:txBody>
      </p:sp>
    </p:spTree>
    <p:extLst>
      <p:ext uri="{BB962C8B-B14F-4D97-AF65-F5344CB8AC3E}">
        <p14:creationId xmlns:p14="http://schemas.microsoft.com/office/powerpoint/2010/main" val="18413287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AF00355-16D4-4045-97D3-FDFC9733D1C2}" type="datetimeFigureOut">
              <a:rPr lang="en-US" smtClean="0"/>
              <a:t>4/25/2023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FF9B3EA-3FC9-4C7E-9C90-BCC4C13C6132}" type="slidenum">
              <a:rPr lang="en-US" smtClean="0"/>
              <a:t>‹#›</a:t>
            </a:fld>
            <a:endParaRPr lang="en-US"/>
          </a:p>
        </p:txBody>
      </p:sp>
    </p:spTree>
    <p:extLst>
      <p:ext uri="{BB962C8B-B14F-4D97-AF65-F5344CB8AC3E}">
        <p14:creationId xmlns:p14="http://schemas.microsoft.com/office/powerpoint/2010/main" val="35513132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8AF00355-16D4-4045-97D3-FDFC9733D1C2}" type="datetimeFigureOut">
              <a:rPr lang="en-US" smtClean="0"/>
              <a:t>4/25/2023</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EFF9B3EA-3FC9-4C7E-9C90-BCC4C13C6132}"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17685382"/>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hyperlink" Target="https://creativecommons.org/licenses/by-nc-sa/3.0/" TargetMode="External"/><Relationship Id="rId4" Type="http://schemas.openxmlformats.org/officeDocument/2006/relationships/hyperlink" Target="https://technofaq.org/posts/2014/10/big-data-strategy-key-to-successful-business/"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12.xml"/><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12.xml"/><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4.xml"/><Relationship Id="rId1" Type="http://schemas.openxmlformats.org/officeDocument/2006/relationships/slideLayout" Target="../slideLayouts/slideLayout12.xml"/><Relationship Id="rId4" Type="http://schemas.openxmlformats.org/officeDocument/2006/relationships/image" Target="../media/image34.png"/></Relationships>
</file>

<file path=ppt/slides/_rels/slide3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9.xml"/><Relationship Id="rId1" Type="http://schemas.openxmlformats.org/officeDocument/2006/relationships/slideLayout" Target="../slideLayouts/slideLayout12.xml"/><Relationship Id="rId4" Type="http://schemas.openxmlformats.org/officeDocument/2006/relationships/image" Target="../media/image40.png"/></Relationships>
</file>

<file path=ppt/slides/_rels/slide3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3"/>
          <p:cNvSpPr/>
          <p:nvPr/>
        </p:nvSpPr>
        <p:spPr>
          <a:xfrm>
            <a:off x="614600" y="487600"/>
            <a:ext cx="10754400" cy="5661200"/>
          </a:xfrm>
          <a:prstGeom prst="rect">
            <a:avLst/>
          </a:prstGeom>
          <a:noFill/>
          <a:ln w="3810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86" name="Google Shape;86;p13"/>
          <p:cNvSpPr txBox="1">
            <a:spLocks noGrp="1"/>
          </p:cNvSpPr>
          <p:nvPr>
            <p:ph type="ctrTitle"/>
          </p:nvPr>
        </p:nvSpPr>
        <p:spPr>
          <a:xfrm>
            <a:off x="614600" y="1190500"/>
            <a:ext cx="10962800" cy="1481600"/>
          </a:xfrm>
          <a:prstGeom prst="rect">
            <a:avLst/>
          </a:prstGeom>
        </p:spPr>
        <p:txBody>
          <a:bodyPr spcFirstLastPara="1" vert="horz" wrap="square" lIns="121900" tIns="121900" rIns="121900" bIns="121900" rtlCol="0" anchor="b" anchorCtr="0">
            <a:noAutofit/>
          </a:bodyPr>
          <a:lstStyle/>
          <a:p>
            <a:pPr>
              <a:spcBef>
                <a:spcPts val="0"/>
              </a:spcBef>
              <a:buSzPts val="990"/>
            </a:pPr>
            <a:r>
              <a:rPr lang="en" sz="3973"/>
              <a:t>IS 669 - Big Data and Information </a:t>
            </a:r>
            <a:endParaRPr sz="3973"/>
          </a:p>
          <a:p>
            <a:pPr>
              <a:spcBef>
                <a:spcPts val="0"/>
              </a:spcBef>
              <a:buSzPts val="990"/>
            </a:pPr>
            <a:r>
              <a:rPr lang="en" sz="3973"/>
              <a:t>Systems</a:t>
            </a:r>
            <a:endParaRPr sz="3973"/>
          </a:p>
        </p:txBody>
      </p:sp>
      <p:sp>
        <p:nvSpPr>
          <p:cNvPr id="87" name="Google Shape;87;p13"/>
          <p:cNvSpPr txBox="1">
            <a:spLocks noGrp="1"/>
          </p:cNvSpPr>
          <p:nvPr>
            <p:ph type="subTitle" idx="1"/>
          </p:nvPr>
        </p:nvSpPr>
        <p:spPr>
          <a:prstGeom prst="rect">
            <a:avLst/>
          </a:prstGeom>
        </p:spPr>
        <p:txBody>
          <a:bodyPr spcFirstLastPara="1" vert="horz" wrap="square" lIns="121900" tIns="121900" rIns="121900" bIns="121900" rtlCol="0" anchor="t" anchorCtr="0">
            <a:normAutofit/>
          </a:bodyPr>
          <a:lstStyle/>
          <a:p>
            <a:pPr>
              <a:spcBef>
                <a:spcPts val="0"/>
              </a:spcBef>
            </a:pPr>
            <a:r>
              <a:rPr lang="en"/>
              <a:t>Group Project - Phase 2</a:t>
            </a:r>
            <a:endParaRPr/>
          </a:p>
        </p:txBody>
      </p:sp>
      <p:pic>
        <p:nvPicPr>
          <p:cNvPr id="3" name="Picture 2" descr="A close-up of a newspaper&#10;&#10;Description automatically generated with low confidence">
            <a:extLst>
              <a:ext uri="{FF2B5EF4-FFF2-40B4-BE49-F238E27FC236}">
                <a16:creationId xmlns:a16="http://schemas.microsoft.com/office/drawing/2014/main" id="{759A0B0D-7D9C-D5B3-3461-639A8CF7F3DC}"/>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7380513" y="145028"/>
            <a:ext cx="4640389" cy="4145608"/>
          </a:xfrm>
          <a:prstGeom prst="rect">
            <a:avLst/>
          </a:prstGeom>
        </p:spPr>
      </p:pic>
      <p:sp>
        <p:nvSpPr>
          <p:cNvPr id="4" name="TextBox 3">
            <a:extLst>
              <a:ext uri="{FF2B5EF4-FFF2-40B4-BE49-F238E27FC236}">
                <a16:creationId xmlns:a16="http://schemas.microsoft.com/office/drawing/2014/main" id="{1FA35A30-1648-409E-2104-31FDF9AFEFAC}"/>
              </a:ext>
            </a:extLst>
          </p:cNvPr>
          <p:cNvSpPr txBox="1"/>
          <p:nvPr/>
        </p:nvSpPr>
        <p:spPr>
          <a:xfrm>
            <a:off x="1110378" y="6858000"/>
            <a:ext cx="9971244" cy="230832"/>
          </a:xfrm>
          <a:prstGeom prst="rect">
            <a:avLst/>
          </a:prstGeom>
          <a:noFill/>
        </p:spPr>
        <p:txBody>
          <a:bodyPr wrap="square" rtlCol="0">
            <a:spAutoFit/>
          </a:bodyPr>
          <a:lstStyle/>
          <a:p>
            <a:r>
              <a:rPr lang="en-US" sz="900">
                <a:hlinkClick r:id="rId4" tooltip="https://technofaq.org/posts/2014/10/big-data-strategy-key-to-successful-business/"/>
              </a:rPr>
              <a:t>This Photo</a:t>
            </a:r>
            <a:r>
              <a:rPr lang="en-US" sz="900"/>
              <a:t> by Unknown Author is licensed under </a:t>
            </a:r>
            <a:r>
              <a:rPr lang="en-US" sz="900">
                <a:hlinkClick r:id="rId5" tooltip="https://creativecommons.org/licenses/by-nc-sa/3.0/"/>
              </a:rPr>
              <a:t>CC BY-SA-NC</a:t>
            </a:r>
            <a:endParaRPr lang="en-US" sz="90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pic>
        <p:nvPicPr>
          <p:cNvPr id="134" name="Google Shape;134;p22"/>
          <p:cNvPicPr preferRelativeResize="0"/>
          <p:nvPr/>
        </p:nvPicPr>
        <p:blipFill>
          <a:blip r:embed="rId3">
            <a:alphaModFix/>
          </a:blip>
          <a:stretch>
            <a:fillRect/>
          </a:stretch>
        </p:blipFill>
        <p:spPr>
          <a:xfrm>
            <a:off x="1213433" y="571500"/>
            <a:ext cx="10160000" cy="57150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pic>
        <p:nvPicPr>
          <p:cNvPr id="139" name="Google Shape;139;p23"/>
          <p:cNvPicPr preferRelativeResize="0"/>
          <p:nvPr/>
        </p:nvPicPr>
        <p:blipFill>
          <a:blip r:embed="rId3">
            <a:alphaModFix/>
          </a:blip>
          <a:stretch>
            <a:fillRect/>
          </a:stretch>
        </p:blipFill>
        <p:spPr>
          <a:xfrm>
            <a:off x="611167" y="863733"/>
            <a:ext cx="10160000" cy="57150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pic>
        <p:nvPicPr>
          <p:cNvPr id="144" name="Google Shape;144;p24"/>
          <p:cNvPicPr preferRelativeResize="0"/>
          <p:nvPr/>
        </p:nvPicPr>
        <p:blipFill>
          <a:blip r:embed="rId3">
            <a:alphaModFix/>
          </a:blip>
          <a:stretch>
            <a:fillRect/>
          </a:stretch>
        </p:blipFill>
        <p:spPr>
          <a:xfrm>
            <a:off x="661543" y="122044"/>
            <a:ext cx="10160000" cy="57150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5"/>
          <p:cNvSpPr txBox="1">
            <a:spLocks noGrp="1"/>
          </p:cNvSpPr>
          <p:nvPr>
            <p:ph type="body" idx="1"/>
          </p:nvPr>
        </p:nvSpPr>
        <p:spPr>
          <a:xfrm>
            <a:off x="415600" y="377200"/>
            <a:ext cx="11360800" cy="5714800"/>
          </a:xfrm>
          <a:prstGeom prst="rect">
            <a:avLst/>
          </a:prstGeom>
        </p:spPr>
        <p:txBody>
          <a:bodyPr spcFirstLastPara="1" vert="horz" wrap="square" lIns="121900" tIns="121900" rIns="121900" bIns="121900" rtlCol="0" anchor="t" anchorCtr="0">
            <a:normAutofit/>
          </a:bodyPr>
          <a:lstStyle/>
          <a:p>
            <a:pPr marL="0" indent="0">
              <a:buNone/>
            </a:pPr>
            <a:r>
              <a:rPr lang="en" dirty="0"/>
              <a:t> </a:t>
            </a:r>
            <a:endParaRPr dirty="0"/>
          </a:p>
          <a:p>
            <a:pPr marL="0" indent="0">
              <a:spcBef>
                <a:spcPts val="1600"/>
              </a:spcBef>
              <a:buNone/>
            </a:pPr>
            <a:endParaRPr dirty="0"/>
          </a:p>
          <a:p>
            <a:pPr marL="0" indent="0">
              <a:spcBef>
                <a:spcPts val="1600"/>
              </a:spcBef>
              <a:buNone/>
            </a:pPr>
            <a:r>
              <a:rPr lang="en" dirty="0"/>
              <a:t>               </a:t>
            </a:r>
            <a:endParaRPr dirty="0"/>
          </a:p>
          <a:p>
            <a:pPr marL="0" indent="0">
              <a:spcBef>
                <a:spcPts val="1600"/>
              </a:spcBef>
              <a:buNone/>
            </a:pPr>
            <a:r>
              <a:rPr lang="en" dirty="0"/>
              <a:t>                         </a:t>
            </a:r>
            <a:r>
              <a:rPr lang="en" sz="2933" b="1" dirty="0"/>
              <a:t>Random Forest Classifier </a:t>
            </a:r>
            <a:endParaRPr sz="2933" b="1" dirty="0"/>
          </a:p>
          <a:p>
            <a:pPr marL="0" indent="0">
              <a:spcBef>
                <a:spcPts val="1600"/>
              </a:spcBef>
              <a:spcAft>
                <a:spcPts val="1600"/>
              </a:spcAft>
              <a:buNone/>
            </a:pPr>
            <a:r>
              <a:rPr lang="en" dirty="0"/>
              <a:t>                                                            - </a:t>
            </a:r>
            <a:r>
              <a:rPr lang="en" sz="3200" i="1" dirty="0"/>
              <a:t>Swetha Narasimhan</a:t>
            </a:r>
            <a:endParaRPr sz="3200" i="1"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26"/>
          <p:cNvSpPr txBox="1">
            <a:spLocks noGrp="1"/>
          </p:cNvSpPr>
          <p:nvPr>
            <p:ph type="title"/>
          </p:nvPr>
        </p:nvSpPr>
        <p:spPr>
          <a:prstGeom prst="rect">
            <a:avLst/>
          </a:prstGeom>
        </p:spPr>
        <p:txBody>
          <a:bodyPr spcFirstLastPara="1" vert="horz" wrap="square" lIns="121900" tIns="121900" rIns="121900" bIns="121900" rtlCol="0" anchor="t" anchorCtr="0">
            <a:normAutofit fontScale="90000"/>
          </a:bodyPr>
          <a:lstStyle/>
          <a:p>
            <a:r>
              <a:rPr lang="en"/>
              <a:t>                   Creating Pandas Dataframe</a:t>
            </a:r>
            <a:endParaRPr/>
          </a:p>
        </p:txBody>
      </p:sp>
      <p:pic>
        <p:nvPicPr>
          <p:cNvPr id="155" name="Google Shape;155;p26"/>
          <p:cNvPicPr preferRelativeResize="0"/>
          <p:nvPr/>
        </p:nvPicPr>
        <p:blipFill>
          <a:blip r:embed="rId3">
            <a:alphaModFix/>
          </a:blip>
          <a:stretch>
            <a:fillRect/>
          </a:stretch>
        </p:blipFill>
        <p:spPr>
          <a:xfrm>
            <a:off x="1011234" y="1663051"/>
            <a:ext cx="10169533" cy="3531900"/>
          </a:xfrm>
          <a:prstGeom prst="rect">
            <a:avLst/>
          </a:prstGeom>
          <a:noFill/>
          <a:ln>
            <a:noFill/>
          </a:ln>
        </p:spPr>
      </p:pic>
      <p:sp>
        <p:nvSpPr>
          <p:cNvPr id="156" name="Google Shape;156;p26"/>
          <p:cNvSpPr txBox="1"/>
          <p:nvPr/>
        </p:nvSpPr>
        <p:spPr>
          <a:xfrm>
            <a:off x="3617600" y="6412233"/>
            <a:ext cx="4132000" cy="615513"/>
          </a:xfrm>
          <a:prstGeom prst="rect">
            <a:avLst/>
          </a:prstGeom>
          <a:noFill/>
          <a:ln>
            <a:noFill/>
          </a:ln>
        </p:spPr>
        <p:txBody>
          <a:bodyPr spcFirstLastPara="1" wrap="square" lIns="121900" tIns="121900" rIns="121900" bIns="121900" anchor="t" anchorCtr="0">
            <a:spAutoFit/>
          </a:bodyPr>
          <a:lstStyle/>
          <a:p>
            <a:r>
              <a:rPr lang="en" sz="2400" dirty="0">
                <a:solidFill>
                  <a:schemeClr val="lt1"/>
                </a:solidFill>
                <a:highlight>
                  <a:schemeClr val="dk1"/>
                </a:highlight>
                <a:latin typeface="Roboto"/>
                <a:ea typeface="Roboto"/>
                <a:cs typeface="Roboto"/>
                <a:sym typeface="Roboto"/>
              </a:rPr>
              <a:t>Swetha Narasimhan</a:t>
            </a:r>
            <a:endParaRPr sz="2400" dirty="0">
              <a:solidFill>
                <a:schemeClr val="lt1"/>
              </a:solidFill>
              <a:highlight>
                <a:schemeClr val="dk1"/>
              </a:highlight>
              <a:latin typeface="Roboto"/>
              <a:ea typeface="Roboto"/>
              <a:cs typeface="Roboto"/>
              <a:sym typeface="Roboto"/>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27"/>
          <p:cNvSpPr txBox="1">
            <a:spLocks noGrp="1"/>
          </p:cNvSpPr>
          <p:nvPr>
            <p:ph type="title"/>
          </p:nvPr>
        </p:nvSpPr>
        <p:spPr>
          <a:xfrm>
            <a:off x="415600" y="593367"/>
            <a:ext cx="11360800" cy="1378400"/>
          </a:xfrm>
          <a:prstGeom prst="rect">
            <a:avLst/>
          </a:prstGeom>
        </p:spPr>
        <p:txBody>
          <a:bodyPr spcFirstLastPara="1" vert="horz" wrap="square" lIns="121900" tIns="121900" rIns="121900" bIns="121900" rtlCol="0" anchor="t" anchorCtr="0">
            <a:normAutofit/>
          </a:bodyPr>
          <a:lstStyle/>
          <a:p>
            <a:r>
              <a:rPr lang="en" sz="3400"/>
              <a:t>Encoding Text values to Numerical Values for Classifier                                        Model using Label Encoder</a:t>
            </a:r>
            <a:endParaRPr sz="3400"/>
          </a:p>
          <a:p>
            <a:endParaRPr/>
          </a:p>
        </p:txBody>
      </p:sp>
      <p:pic>
        <p:nvPicPr>
          <p:cNvPr id="162" name="Google Shape;162;p27"/>
          <p:cNvPicPr preferRelativeResize="0"/>
          <p:nvPr/>
        </p:nvPicPr>
        <p:blipFill>
          <a:blip r:embed="rId3">
            <a:alphaModFix/>
          </a:blip>
          <a:stretch>
            <a:fillRect/>
          </a:stretch>
        </p:blipFill>
        <p:spPr>
          <a:xfrm>
            <a:off x="415600" y="2101867"/>
            <a:ext cx="10042867" cy="2654300"/>
          </a:xfrm>
          <a:prstGeom prst="rect">
            <a:avLst/>
          </a:prstGeom>
          <a:noFill/>
          <a:ln>
            <a:noFill/>
          </a:ln>
        </p:spPr>
      </p:pic>
      <p:sp>
        <p:nvSpPr>
          <p:cNvPr id="163" name="Google Shape;163;p27"/>
          <p:cNvSpPr txBox="1"/>
          <p:nvPr/>
        </p:nvSpPr>
        <p:spPr>
          <a:xfrm>
            <a:off x="4440567" y="6446534"/>
            <a:ext cx="3103200" cy="615513"/>
          </a:xfrm>
          <a:prstGeom prst="rect">
            <a:avLst/>
          </a:prstGeom>
          <a:noFill/>
          <a:ln>
            <a:noFill/>
          </a:ln>
        </p:spPr>
        <p:txBody>
          <a:bodyPr spcFirstLastPara="1" wrap="square" lIns="121900" tIns="121900" rIns="121900" bIns="121900" anchor="t" anchorCtr="0">
            <a:spAutoFit/>
          </a:bodyPr>
          <a:lstStyle/>
          <a:p>
            <a:r>
              <a:rPr lang="en" sz="2400" dirty="0">
                <a:solidFill>
                  <a:schemeClr val="lt1"/>
                </a:solidFill>
                <a:latin typeface="Roboto"/>
                <a:ea typeface="Roboto"/>
                <a:cs typeface="Roboto"/>
                <a:sym typeface="Roboto"/>
              </a:rPr>
              <a:t>Swetha Narasimhan</a:t>
            </a:r>
            <a:endParaRPr sz="2400" dirty="0">
              <a:solidFill>
                <a:schemeClr val="lt1"/>
              </a:solidFill>
              <a:latin typeface="Roboto"/>
              <a:ea typeface="Roboto"/>
              <a:cs typeface="Roboto"/>
              <a:sym typeface="Roboto"/>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28"/>
          <p:cNvSpPr txBox="1">
            <a:spLocks noGrp="1"/>
          </p:cNvSpPr>
          <p:nvPr>
            <p:ph type="title"/>
          </p:nvPr>
        </p:nvSpPr>
        <p:spPr>
          <a:prstGeom prst="rect">
            <a:avLst/>
          </a:prstGeom>
        </p:spPr>
        <p:txBody>
          <a:bodyPr spcFirstLastPara="1" vert="horz" wrap="square" lIns="121900" tIns="121900" rIns="121900" bIns="121900" rtlCol="0" anchor="t" anchorCtr="0">
            <a:normAutofit fontScale="90000"/>
          </a:bodyPr>
          <a:lstStyle/>
          <a:p>
            <a:r>
              <a:rPr lang="en"/>
              <a:t>Setting the features and target</a:t>
            </a:r>
            <a:endParaRPr/>
          </a:p>
        </p:txBody>
      </p:sp>
      <p:pic>
        <p:nvPicPr>
          <p:cNvPr id="169" name="Google Shape;169;p28"/>
          <p:cNvPicPr preferRelativeResize="0"/>
          <p:nvPr/>
        </p:nvPicPr>
        <p:blipFill>
          <a:blip r:embed="rId3">
            <a:alphaModFix/>
          </a:blip>
          <a:stretch>
            <a:fillRect/>
          </a:stretch>
        </p:blipFill>
        <p:spPr>
          <a:xfrm>
            <a:off x="606400" y="2160234"/>
            <a:ext cx="7897533" cy="2091733"/>
          </a:xfrm>
          <a:prstGeom prst="rect">
            <a:avLst/>
          </a:prstGeom>
          <a:noFill/>
          <a:ln>
            <a:noFill/>
          </a:ln>
        </p:spPr>
      </p:pic>
      <p:sp>
        <p:nvSpPr>
          <p:cNvPr id="170" name="Google Shape;170;p28"/>
          <p:cNvSpPr txBox="1"/>
          <p:nvPr/>
        </p:nvSpPr>
        <p:spPr>
          <a:xfrm>
            <a:off x="4440567" y="6446534"/>
            <a:ext cx="3103200" cy="615513"/>
          </a:xfrm>
          <a:prstGeom prst="rect">
            <a:avLst/>
          </a:prstGeom>
          <a:noFill/>
          <a:ln>
            <a:noFill/>
          </a:ln>
        </p:spPr>
        <p:txBody>
          <a:bodyPr spcFirstLastPara="1" wrap="square" lIns="121900" tIns="121900" rIns="121900" bIns="121900" anchor="t" anchorCtr="0">
            <a:spAutoFit/>
          </a:bodyPr>
          <a:lstStyle/>
          <a:p>
            <a:r>
              <a:rPr lang="en" sz="2400">
                <a:solidFill>
                  <a:schemeClr val="lt1"/>
                </a:solidFill>
                <a:latin typeface="Roboto"/>
                <a:ea typeface="Roboto"/>
                <a:cs typeface="Roboto"/>
                <a:sym typeface="Roboto"/>
              </a:rPr>
              <a:t>Swetha Narasimhan</a:t>
            </a:r>
            <a:endParaRPr sz="2400">
              <a:solidFill>
                <a:schemeClr val="lt1"/>
              </a:solidFill>
              <a:latin typeface="Roboto"/>
              <a:ea typeface="Roboto"/>
              <a:cs typeface="Roboto"/>
              <a:sym typeface="Roboto"/>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29"/>
          <p:cNvSpPr txBox="1">
            <a:spLocks noGrp="1"/>
          </p:cNvSpPr>
          <p:nvPr>
            <p:ph type="title"/>
          </p:nvPr>
        </p:nvSpPr>
        <p:spPr>
          <a:prstGeom prst="rect">
            <a:avLst/>
          </a:prstGeom>
        </p:spPr>
        <p:txBody>
          <a:bodyPr spcFirstLastPara="1" vert="horz" wrap="square" lIns="121900" tIns="121900" rIns="121900" bIns="121900" rtlCol="0" anchor="t" anchorCtr="0">
            <a:normAutofit fontScale="90000"/>
          </a:bodyPr>
          <a:lstStyle/>
          <a:p>
            <a:r>
              <a:rPr lang="en"/>
              <a:t>Splitting the data to training and test set</a:t>
            </a:r>
            <a:endParaRPr/>
          </a:p>
        </p:txBody>
      </p:sp>
      <p:pic>
        <p:nvPicPr>
          <p:cNvPr id="176" name="Google Shape;176;p29"/>
          <p:cNvPicPr preferRelativeResize="0"/>
          <p:nvPr/>
        </p:nvPicPr>
        <p:blipFill>
          <a:blip r:embed="rId3">
            <a:alphaModFix/>
          </a:blip>
          <a:stretch>
            <a:fillRect/>
          </a:stretch>
        </p:blipFill>
        <p:spPr>
          <a:xfrm>
            <a:off x="528933" y="1508767"/>
            <a:ext cx="9895200" cy="1440167"/>
          </a:xfrm>
          <a:prstGeom prst="rect">
            <a:avLst/>
          </a:prstGeom>
          <a:noFill/>
          <a:ln>
            <a:noFill/>
          </a:ln>
        </p:spPr>
      </p:pic>
      <p:sp>
        <p:nvSpPr>
          <p:cNvPr id="177" name="Google Shape;177;p29"/>
          <p:cNvSpPr txBox="1"/>
          <p:nvPr/>
        </p:nvSpPr>
        <p:spPr>
          <a:xfrm>
            <a:off x="497200" y="3274700"/>
            <a:ext cx="9926800" cy="738623"/>
          </a:xfrm>
          <a:prstGeom prst="rect">
            <a:avLst/>
          </a:prstGeom>
          <a:noFill/>
          <a:ln>
            <a:noFill/>
          </a:ln>
        </p:spPr>
        <p:txBody>
          <a:bodyPr spcFirstLastPara="1" wrap="square" lIns="121900" tIns="121900" rIns="121900" bIns="121900" anchor="t" anchorCtr="0">
            <a:spAutoFit/>
          </a:bodyPr>
          <a:lstStyle/>
          <a:p>
            <a:r>
              <a:rPr lang="en" sz="3200"/>
              <a:t>Train Random Forest model</a:t>
            </a:r>
            <a:endParaRPr sz="3200"/>
          </a:p>
        </p:txBody>
      </p:sp>
      <p:pic>
        <p:nvPicPr>
          <p:cNvPr id="178" name="Google Shape;178;p29"/>
          <p:cNvPicPr preferRelativeResize="0"/>
          <p:nvPr/>
        </p:nvPicPr>
        <p:blipFill>
          <a:blip r:embed="rId4">
            <a:alphaModFix/>
          </a:blip>
          <a:stretch>
            <a:fillRect/>
          </a:stretch>
        </p:blipFill>
        <p:spPr>
          <a:xfrm>
            <a:off x="614668" y="4216701"/>
            <a:ext cx="9895201" cy="1246956"/>
          </a:xfrm>
          <a:prstGeom prst="rect">
            <a:avLst/>
          </a:prstGeom>
          <a:noFill/>
          <a:ln>
            <a:noFill/>
          </a:ln>
        </p:spPr>
      </p:pic>
      <p:sp>
        <p:nvSpPr>
          <p:cNvPr id="179" name="Google Shape;179;p29"/>
          <p:cNvSpPr txBox="1"/>
          <p:nvPr/>
        </p:nvSpPr>
        <p:spPr>
          <a:xfrm>
            <a:off x="4440567" y="6446534"/>
            <a:ext cx="3103200" cy="615513"/>
          </a:xfrm>
          <a:prstGeom prst="rect">
            <a:avLst/>
          </a:prstGeom>
          <a:noFill/>
          <a:ln>
            <a:noFill/>
          </a:ln>
        </p:spPr>
        <p:txBody>
          <a:bodyPr spcFirstLastPara="1" wrap="square" lIns="121900" tIns="121900" rIns="121900" bIns="121900" anchor="t" anchorCtr="0">
            <a:spAutoFit/>
          </a:bodyPr>
          <a:lstStyle/>
          <a:p>
            <a:r>
              <a:rPr lang="en" sz="2400">
                <a:solidFill>
                  <a:schemeClr val="lt1"/>
                </a:solidFill>
                <a:latin typeface="Roboto"/>
                <a:ea typeface="Roboto"/>
                <a:cs typeface="Roboto"/>
                <a:sym typeface="Roboto"/>
              </a:rPr>
              <a:t>Swetha Narasimhan</a:t>
            </a:r>
            <a:endParaRPr sz="2400">
              <a:solidFill>
                <a:schemeClr val="lt1"/>
              </a:solidFill>
              <a:latin typeface="Roboto"/>
              <a:ea typeface="Roboto"/>
              <a:cs typeface="Roboto"/>
              <a:sym typeface="Roboto"/>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30"/>
          <p:cNvSpPr txBox="1">
            <a:spLocks noGrp="1"/>
          </p:cNvSpPr>
          <p:nvPr>
            <p:ph type="title"/>
          </p:nvPr>
        </p:nvSpPr>
        <p:spPr>
          <a:prstGeom prst="rect">
            <a:avLst/>
          </a:prstGeom>
        </p:spPr>
        <p:txBody>
          <a:bodyPr spcFirstLastPara="1" vert="horz" wrap="square" lIns="121900" tIns="121900" rIns="121900" bIns="121900" rtlCol="0" anchor="t" anchorCtr="0">
            <a:normAutofit fontScale="90000"/>
          </a:bodyPr>
          <a:lstStyle/>
          <a:p>
            <a:r>
              <a:rPr lang="en"/>
              <a:t>Make predictions on test set</a:t>
            </a:r>
            <a:endParaRPr/>
          </a:p>
        </p:txBody>
      </p:sp>
      <p:pic>
        <p:nvPicPr>
          <p:cNvPr id="185" name="Google Shape;185;p30"/>
          <p:cNvPicPr preferRelativeResize="0"/>
          <p:nvPr/>
        </p:nvPicPr>
        <p:blipFill>
          <a:blip r:embed="rId3">
            <a:alphaModFix/>
          </a:blip>
          <a:stretch>
            <a:fillRect/>
          </a:stretch>
        </p:blipFill>
        <p:spPr>
          <a:xfrm>
            <a:off x="666101" y="1285867"/>
            <a:ext cx="6877700" cy="1371600"/>
          </a:xfrm>
          <a:prstGeom prst="rect">
            <a:avLst/>
          </a:prstGeom>
          <a:noFill/>
          <a:ln>
            <a:noFill/>
          </a:ln>
        </p:spPr>
      </p:pic>
      <p:sp>
        <p:nvSpPr>
          <p:cNvPr id="186" name="Google Shape;186;p30"/>
          <p:cNvSpPr txBox="1"/>
          <p:nvPr/>
        </p:nvSpPr>
        <p:spPr>
          <a:xfrm>
            <a:off x="480067" y="2657467"/>
            <a:ext cx="7063600" cy="738623"/>
          </a:xfrm>
          <a:prstGeom prst="rect">
            <a:avLst/>
          </a:prstGeom>
          <a:noFill/>
          <a:ln>
            <a:noFill/>
          </a:ln>
        </p:spPr>
        <p:txBody>
          <a:bodyPr spcFirstLastPara="1" wrap="square" lIns="121900" tIns="121900" rIns="121900" bIns="121900" anchor="t" anchorCtr="0">
            <a:spAutoFit/>
          </a:bodyPr>
          <a:lstStyle/>
          <a:p>
            <a:r>
              <a:rPr lang="en" sz="3200"/>
              <a:t>Calculate Performance Metrics</a:t>
            </a:r>
            <a:endParaRPr sz="3200"/>
          </a:p>
        </p:txBody>
      </p:sp>
      <p:pic>
        <p:nvPicPr>
          <p:cNvPr id="187" name="Google Shape;187;p30"/>
          <p:cNvPicPr preferRelativeResize="0"/>
          <p:nvPr/>
        </p:nvPicPr>
        <p:blipFill>
          <a:blip r:embed="rId4">
            <a:alphaModFix/>
          </a:blip>
          <a:stretch>
            <a:fillRect/>
          </a:stretch>
        </p:blipFill>
        <p:spPr>
          <a:xfrm>
            <a:off x="480067" y="3633767"/>
            <a:ext cx="7063600" cy="2159000"/>
          </a:xfrm>
          <a:prstGeom prst="rect">
            <a:avLst/>
          </a:prstGeom>
          <a:noFill/>
          <a:ln>
            <a:noFill/>
          </a:ln>
        </p:spPr>
      </p:pic>
      <p:sp>
        <p:nvSpPr>
          <p:cNvPr id="188" name="Google Shape;188;p30"/>
          <p:cNvSpPr txBox="1"/>
          <p:nvPr/>
        </p:nvSpPr>
        <p:spPr>
          <a:xfrm>
            <a:off x="4440567" y="6446534"/>
            <a:ext cx="3103200" cy="615513"/>
          </a:xfrm>
          <a:prstGeom prst="rect">
            <a:avLst/>
          </a:prstGeom>
          <a:noFill/>
          <a:ln>
            <a:noFill/>
          </a:ln>
        </p:spPr>
        <p:txBody>
          <a:bodyPr spcFirstLastPara="1" wrap="square" lIns="121900" tIns="121900" rIns="121900" bIns="121900" anchor="t" anchorCtr="0">
            <a:spAutoFit/>
          </a:bodyPr>
          <a:lstStyle/>
          <a:p>
            <a:r>
              <a:rPr lang="en" sz="2400">
                <a:solidFill>
                  <a:schemeClr val="lt1"/>
                </a:solidFill>
                <a:latin typeface="Roboto"/>
                <a:ea typeface="Roboto"/>
                <a:cs typeface="Roboto"/>
                <a:sym typeface="Roboto"/>
              </a:rPr>
              <a:t>Swetha Narasimhan</a:t>
            </a:r>
            <a:endParaRPr sz="2400">
              <a:solidFill>
                <a:schemeClr val="lt1"/>
              </a:solidFill>
              <a:latin typeface="Roboto"/>
              <a:ea typeface="Roboto"/>
              <a:cs typeface="Roboto"/>
              <a:sym typeface="Roboto"/>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83B02BB-2969-5ED4-43D1-C0EB9CF886AF}"/>
              </a:ext>
            </a:extLst>
          </p:cNvPr>
          <p:cNvSpPr txBox="1"/>
          <p:nvPr/>
        </p:nvSpPr>
        <p:spPr>
          <a:xfrm>
            <a:off x="3048000" y="2711474"/>
            <a:ext cx="6096000" cy="1036181"/>
          </a:xfrm>
          <a:prstGeom prst="rect">
            <a:avLst/>
          </a:prstGeom>
          <a:noFill/>
        </p:spPr>
        <p:txBody>
          <a:bodyPr wrap="square">
            <a:spAutoFit/>
          </a:bodyPr>
          <a:lstStyle/>
          <a:p>
            <a:pPr>
              <a:spcBef>
                <a:spcPts val="1600"/>
              </a:spcBef>
            </a:pPr>
            <a:r>
              <a:rPr lang="en-US" sz="2400" dirty="0"/>
              <a:t> </a:t>
            </a:r>
            <a:r>
              <a:rPr lang="en-US" sz="2400" b="1" dirty="0"/>
              <a:t>Linear Regression</a:t>
            </a:r>
          </a:p>
          <a:p>
            <a:pPr>
              <a:spcBef>
                <a:spcPts val="1600"/>
              </a:spcBef>
              <a:spcAft>
                <a:spcPts val="1600"/>
              </a:spcAft>
            </a:pPr>
            <a:r>
              <a:rPr lang="en-US" sz="2400" dirty="0"/>
              <a:t>                                                         - </a:t>
            </a:r>
            <a:r>
              <a:rPr lang="en-US" sz="2400" i="1" dirty="0"/>
              <a:t>Prerna Yadav</a:t>
            </a:r>
            <a:endParaRPr lang="en-US" sz="2400" dirty="0"/>
          </a:p>
        </p:txBody>
      </p:sp>
    </p:spTree>
    <p:extLst>
      <p:ext uri="{BB962C8B-B14F-4D97-AF65-F5344CB8AC3E}">
        <p14:creationId xmlns:p14="http://schemas.microsoft.com/office/powerpoint/2010/main" val="28576910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4"/>
          <p:cNvSpPr txBox="1">
            <a:spLocks noGrp="1"/>
          </p:cNvSpPr>
          <p:nvPr>
            <p:ph type="title"/>
          </p:nvPr>
        </p:nvSpPr>
        <p:spPr>
          <a:prstGeom prst="rect">
            <a:avLst/>
          </a:prstGeom>
        </p:spPr>
        <p:txBody>
          <a:bodyPr spcFirstLastPara="1" vert="horz" wrap="square" lIns="121900" tIns="121900" rIns="121900" bIns="121900" rtlCol="0" anchor="t" anchorCtr="0">
            <a:normAutofit fontScale="90000"/>
          </a:bodyPr>
          <a:lstStyle/>
          <a:p>
            <a:r>
              <a:rPr lang="en"/>
              <a:t>Team Members</a:t>
            </a:r>
            <a:endParaRPr/>
          </a:p>
        </p:txBody>
      </p:sp>
      <p:pic>
        <p:nvPicPr>
          <p:cNvPr id="93" name="Google Shape;93;p14"/>
          <p:cNvPicPr preferRelativeResize="0"/>
          <p:nvPr/>
        </p:nvPicPr>
        <p:blipFill>
          <a:blip r:embed="rId3">
            <a:alphaModFix/>
          </a:blip>
          <a:stretch>
            <a:fillRect/>
          </a:stretch>
        </p:blipFill>
        <p:spPr>
          <a:xfrm>
            <a:off x="774499" y="1457167"/>
            <a:ext cx="6674667" cy="44520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494DDB-4791-995C-0FF9-62DA7E356AF8}"/>
              </a:ext>
            </a:extLst>
          </p:cNvPr>
          <p:cNvSpPr>
            <a:spLocks noGrp="1"/>
          </p:cNvSpPr>
          <p:nvPr>
            <p:ph type="title"/>
          </p:nvPr>
        </p:nvSpPr>
        <p:spPr/>
        <p:txBody>
          <a:bodyPr>
            <a:normAutofit/>
          </a:bodyPr>
          <a:lstStyle/>
          <a:p>
            <a:r>
              <a:rPr lang="en-US" dirty="0"/>
              <a:t>Excel Data Set -1998</a:t>
            </a:r>
          </a:p>
        </p:txBody>
      </p:sp>
      <p:pic>
        <p:nvPicPr>
          <p:cNvPr id="5" name="Picture 4" descr="Graphical user interface, application, table, Excel&#10;&#10;Description automatically generated">
            <a:extLst>
              <a:ext uri="{FF2B5EF4-FFF2-40B4-BE49-F238E27FC236}">
                <a16:creationId xmlns:a16="http://schemas.microsoft.com/office/drawing/2014/main" id="{8EA002F9-5D70-AF2C-1D69-7A66D0769A12}"/>
              </a:ext>
            </a:extLst>
          </p:cNvPr>
          <p:cNvPicPr>
            <a:picLocks noChangeAspect="1"/>
          </p:cNvPicPr>
          <p:nvPr/>
        </p:nvPicPr>
        <p:blipFill>
          <a:blip r:embed="rId2"/>
          <a:stretch>
            <a:fillRect/>
          </a:stretch>
        </p:blipFill>
        <p:spPr>
          <a:xfrm>
            <a:off x="0" y="1357067"/>
            <a:ext cx="12192000" cy="4954267"/>
          </a:xfrm>
          <a:prstGeom prst="rect">
            <a:avLst/>
          </a:prstGeom>
        </p:spPr>
      </p:pic>
    </p:spTree>
    <p:extLst>
      <p:ext uri="{BB962C8B-B14F-4D97-AF65-F5344CB8AC3E}">
        <p14:creationId xmlns:p14="http://schemas.microsoft.com/office/powerpoint/2010/main" val="39822140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F57A0D-EA4E-5966-917D-C81490783D20}"/>
              </a:ext>
            </a:extLst>
          </p:cNvPr>
          <p:cNvSpPr>
            <a:spLocks noGrp="1"/>
          </p:cNvSpPr>
          <p:nvPr>
            <p:ph type="title"/>
          </p:nvPr>
        </p:nvSpPr>
        <p:spPr/>
        <p:txBody>
          <a:bodyPr>
            <a:normAutofit/>
          </a:bodyPr>
          <a:lstStyle/>
          <a:p>
            <a:r>
              <a:rPr lang="en-US" dirty="0"/>
              <a:t>Cleaning Data</a:t>
            </a:r>
          </a:p>
        </p:txBody>
      </p:sp>
      <p:pic>
        <p:nvPicPr>
          <p:cNvPr id="7" name="Picture 6" descr="Graphical user interface, text, application&#10;&#10;Description automatically generated">
            <a:extLst>
              <a:ext uri="{FF2B5EF4-FFF2-40B4-BE49-F238E27FC236}">
                <a16:creationId xmlns:a16="http://schemas.microsoft.com/office/drawing/2014/main" id="{A6546CD3-6609-5CEB-F527-67744DF4DD1F}"/>
              </a:ext>
            </a:extLst>
          </p:cNvPr>
          <p:cNvPicPr>
            <a:picLocks noChangeAspect="1"/>
          </p:cNvPicPr>
          <p:nvPr/>
        </p:nvPicPr>
        <p:blipFill>
          <a:blip r:embed="rId2"/>
          <a:stretch>
            <a:fillRect/>
          </a:stretch>
        </p:blipFill>
        <p:spPr>
          <a:xfrm>
            <a:off x="178420" y="1357068"/>
            <a:ext cx="9822987" cy="5166817"/>
          </a:xfrm>
          <a:prstGeom prst="rect">
            <a:avLst/>
          </a:prstGeom>
        </p:spPr>
      </p:pic>
    </p:spTree>
    <p:extLst>
      <p:ext uri="{BB962C8B-B14F-4D97-AF65-F5344CB8AC3E}">
        <p14:creationId xmlns:p14="http://schemas.microsoft.com/office/powerpoint/2010/main" val="37294934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BE4D85-23B1-949A-6BC7-0B0208963C67}"/>
              </a:ext>
            </a:extLst>
          </p:cNvPr>
          <p:cNvSpPr>
            <a:spLocks noGrp="1"/>
          </p:cNvSpPr>
          <p:nvPr>
            <p:ph type="title"/>
          </p:nvPr>
        </p:nvSpPr>
        <p:spPr/>
        <p:txBody>
          <a:bodyPr>
            <a:normAutofit fontScale="90000"/>
          </a:bodyPr>
          <a:lstStyle/>
          <a:p>
            <a:r>
              <a:rPr lang="en-US" dirty="0"/>
              <a:t>Extracting Random Samples from  Cleaned Data</a:t>
            </a:r>
          </a:p>
        </p:txBody>
      </p:sp>
      <p:pic>
        <p:nvPicPr>
          <p:cNvPr id="5" name="Picture 4" descr="Graphical user interface, text, application, email&#10;&#10;Description automatically generated">
            <a:extLst>
              <a:ext uri="{FF2B5EF4-FFF2-40B4-BE49-F238E27FC236}">
                <a16:creationId xmlns:a16="http://schemas.microsoft.com/office/drawing/2014/main" id="{6018FF10-48BE-50FF-4649-D2392CA12D36}"/>
              </a:ext>
            </a:extLst>
          </p:cNvPr>
          <p:cNvPicPr>
            <a:picLocks noChangeAspect="1"/>
          </p:cNvPicPr>
          <p:nvPr/>
        </p:nvPicPr>
        <p:blipFill>
          <a:blip r:embed="rId2"/>
          <a:stretch>
            <a:fillRect/>
          </a:stretch>
        </p:blipFill>
        <p:spPr>
          <a:xfrm>
            <a:off x="415601" y="1357067"/>
            <a:ext cx="8852692" cy="5174167"/>
          </a:xfrm>
          <a:prstGeom prst="rect">
            <a:avLst/>
          </a:prstGeom>
        </p:spPr>
      </p:pic>
    </p:spTree>
    <p:extLst>
      <p:ext uri="{BB962C8B-B14F-4D97-AF65-F5344CB8AC3E}">
        <p14:creationId xmlns:p14="http://schemas.microsoft.com/office/powerpoint/2010/main" val="8202431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215882-323C-B834-39BC-D405BE2E2142}"/>
              </a:ext>
            </a:extLst>
          </p:cNvPr>
          <p:cNvSpPr>
            <a:spLocks noGrp="1"/>
          </p:cNvSpPr>
          <p:nvPr>
            <p:ph type="title"/>
          </p:nvPr>
        </p:nvSpPr>
        <p:spPr/>
        <p:txBody>
          <a:bodyPr>
            <a:normAutofit/>
          </a:bodyPr>
          <a:lstStyle/>
          <a:p>
            <a:r>
              <a:rPr lang="en-US" dirty="0">
                <a:latin typeface="Avenir"/>
              </a:rPr>
              <a:t>Combine</a:t>
            </a:r>
            <a:r>
              <a:rPr lang="en-US" dirty="0"/>
              <a:t> All Years Data In single Csv file.</a:t>
            </a:r>
          </a:p>
        </p:txBody>
      </p:sp>
      <p:pic>
        <p:nvPicPr>
          <p:cNvPr id="5" name="Picture 4" descr="Graphical user interface, text, application, email&#10;&#10;Description automatically generated">
            <a:extLst>
              <a:ext uri="{FF2B5EF4-FFF2-40B4-BE49-F238E27FC236}">
                <a16:creationId xmlns:a16="http://schemas.microsoft.com/office/drawing/2014/main" id="{16521413-91B2-4DAA-62C1-3B572B3D91AB}"/>
              </a:ext>
            </a:extLst>
          </p:cNvPr>
          <p:cNvPicPr>
            <a:picLocks noChangeAspect="1"/>
          </p:cNvPicPr>
          <p:nvPr/>
        </p:nvPicPr>
        <p:blipFill>
          <a:blip r:embed="rId2"/>
          <a:stretch>
            <a:fillRect/>
          </a:stretch>
        </p:blipFill>
        <p:spPr>
          <a:xfrm>
            <a:off x="227269" y="1158629"/>
            <a:ext cx="10567112" cy="5152705"/>
          </a:xfrm>
          <a:prstGeom prst="rect">
            <a:avLst/>
          </a:prstGeom>
        </p:spPr>
      </p:pic>
    </p:spTree>
    <p:extLst>
      <p:ext uri="{BB962C8B-B14F-4D97-AF65-F5344CB8AC3E}">
        <p14:creationId xmlns:p14="http://schemas.microsoft.com/office/powerpoint/2010/main" val="31353222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23FFA4-3707-F8E9-A0B7-731B59B4B824}"/>
              </a:ext>
            </a:extLst>
          </p:cNvPr>
          <p:cNvSpPr>
            <a:spLocks noGrp="1"/>
          </p:cNvSpPr>
          <p:nvPr>
            <p:ph type="title"/>
          </p:nvPr>
        </p:nvSpPr>
        <p:spPr/>
        <p:txBody>
          <a:bodyPr>
            <a:normAutofit/>
          </a:bodyPr>
          <a:lstStyle/>
          <a:p>
            <a:r>
              <a:rPr lang="en-US" dirty="0"/>
              <a:t>Splitting the data 80 % to 20%</a:t>
            </a:r>
          </a:p>
        </p:txBody>
      </p:sp>
      <p:pic>
        <p:nvPicPr>
          <p:cNvPr id="5" name="Picture 4">
            <a:extLst>
              <a:ext uri="{FF2B5EF4-FFF2-40B4-BE49-F238E27FC236}">
                <a16:creationId xmlns:a16="http://schemas.microsoft.com/office/drawing/2014/main" id="{172E5854-C097-6A19-2BCD-B20F74752760}"/>
              </a:ext>
            </a:extLst>
          </p:cNvPr>
          <p:cNvPicPr>
            <a:picLocks noChangeAspect="1"/>
          </p:cNvPicPr>
          <p:nvPr/>
        </p:nvPicPr>
        <p:blipFill>
          <a:blip r:embed="rId2"/>
          <a:stretch>
            <a:fillRect/>
          </a:stretch>
        </p:blipFill>
        <p:spPr>
          <a:xfrm>
            <a:off x="0" y="1357067"/>
            <a:ext cx="9693480" cy="4572396"/>
          </a:xfrm>
          <a:prstGeom prst="rect">
            <a:avLst/>
          </a:prstGeom>
        </p:spPr>
      </p:pic>
    </p:spTree>
    <p:extLst>
      <p:ext uri="{BB962C8B-B14F-4D97-AF65-F5344CB8AC3E}">
        <p14:creationId xmlns:p14="http://schemas.microsoft.com/office/powerpoint/2010/main" val="22470907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804FC4-0DC1-8B25-054B-5B150B523BDE}"/>
              </a:ext>
            </a:extLst>
          </p:cNvPr>
          <p:cNvSpPr>
            <a:spLocks noGrp="1"/>
          </p:cNvSpPr>
          <p:nvPr>
            <p:ph type="title"/>
          </p:nvPr>
        </p:nvSpPr>
        <p:spPr/>
        <p:txBody>
          <a:bodyPr>
            <a:normAutofit/>
          </a:bodyPr>
          <a:lstStyle/>
          <a:p>
            <a:r>
              <a:rPr lang="en-US" dirty="0"/>
              <a:t>Predicting and Calculating Metrics</a:t>
            </a:r>
          </a:p>
        </p:txBody>
      </p:sp>
      <p:pic>
        <p:nvPicPr>
          <p:cNvPr id="5" name="Picture 4">
            <a:extLst>
              <a:ext uri="{FF2B5EF4-FFF2-40B4-BE49-F238E27FC236}">
                <a16:creationId xmlns:a16="http://schemas.microsoft.com/office/drawing/2014/main" id="{C4DC9A99-E4E9-036D-6C83-AD0D63FB1EB3}"/>
              </a:ext>
            </a:extLst>
          </p:cNvPr>
          <p:cNvPicPr>
            <a:picLocks noChangeAspect="1"/>
          </p:cNvPicPr>
          <p:nvPr/>
        </p:nvPicPr>
        <p:blipFill>
          <a:blip r:embed="rId2"/>
          <a:stretch>
            <a:fillRect/>
          </a:stretch>
        </p:blipFill>
        <p:spPr>
          <a:xfrm>
            <a:off x="0" y="1291859"/>
            <a:ext cx="9571549" cy="5019475"/>
          </a:xfrm>
          <a:prstGeom prst="rect">
            <a:avLst/>
          </a:prstGeom>
        </p:spPr>
      </p:pic>
    </p:spTree>
    <p:extLst>
      <p:ext uri="{BB962C8B-B14F-4D97-AF65-F5344CB8AC3E}">
        <p14:creationId xmlns:p14="http://schemas.microsoft.com/office/powerpoint/2010/main" val="14297344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937FDF-8967-4D5B-E058-19ED15592B79}"/>
              </a:ext>
            </a:extLst>
          </p:cNvPr>
          <p:cNvSpPr>
            <a:spLocks noGrp="1"/>
          </p:cNvSpPr>
          <p:nvPr>
            <p:ph type="title"/>
          </p:nvPr>
        </p:nvSpPr>
        <p:spPr/>
        <p:txBody>
          <a:bodyPr>
            <a:normAutofit/>
          </a:bodyPr>
          <a:lstStyle/>
          <a:p>
            <a:r>
              <a:rPr lang="en-US" dirty="0"/>
              <a:t>Results</a:t>
            </a:r>
          </a:p>
        </p:txBody>
      </p:sp>
      <p:pic>
        <p:nvPicPr>
          <p:cNvPr id="5" name="Picture 4">
            <a:extLst>
              <a:ext uri="{FF2B5EF4-FFF2-40B4-BE49-F238E27FC236}">
                <a16:creationId xmlns:a16="http://schemas.microsoft.com/office/drawing/2014/main" id="{E3A09BE3-27EC-03E7-38CA-DBFC1CCC99B2}"/>
              </a:ext>
            </a:extLst>
          </p:cNvPr>
          <p:cNvPicPr>
            <a:picLocks noChangeAspect="1"/>
          </p:cNvPicPr>
          <p:nvPr/>
        </p:nvPicPr>
        <p:blipFill>
          <a:blip r:embed="rId2"/>
          <a:stretch>
            <a:fillRect/>
          </a:stretch>
        </p:blipFill>
        <p:spPr>
          <a:xfrm>
            <a:off x="2" y="1544334"/>
            <a:ext cx="8009053" cy="2087865"/>
          </a:xfrm>
          <a:prstGeom prst="rect">
            <a:avLst/>
          </a:prstGeom>
        </p:spPr>
      </p:pic>
      <p:pic>
        <p:nvPicPr>
          <p:cNvPr id="6" name="Picture 5">
            <a:extLst>
              <a:ext uri="{FF2B5EF4-FFF2-40B4-BE49-F238E27FC236}">
                <a16:creationId xmlns:a16="http://schemas.microsoft.com/office/drawing/2014/main" id="{F833B893-DB0A-75CD-593F-A4F28F14843D}"/>
              </a:ext>
            </a:extLst>
          </p:cNvPr>
          <p:cNvPicPr>
            <a:picLocks noChangeAspect="1"/>
          </p:cNvPicPr>
          <p:nvPr/>
        </p:nvPicPr>
        <p:blipFill>
          <a:blip r:embed="rId3"/>
          <a:stretch>
            <a:fillRect/>
          </a:stretch>
        </p:blipFill>
        <p:spPr>
          <a:xfrm>
            <a:off x="33373" y="3292316"/>
            <a:ext cx="8042425" cy="2635177"/>
          </a:xfrm>
          <a:prstGeom prst="rect">
            <a:avLst/>
          </a:prstGeom>
        </p:spPr>
      </p:pic>
    </p:spTree>
    <p:extLst>
      <p:ext uri="{BB962C8B-B14F-4D97-AF65-F5344CB8AC3E}">
        <p14:creationId xmlns:p14="http://schemas.microsoft.com/office/powerpoint/2010/main" val="7059036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E2B47C-30A5-2701-3BF9-A3ECB141AF04}"/>
              </a:ext>
            </a:extLst>
          </p:cNvPr>
          <p:cNvSpPr>
            <a:spLocks noGrp="1"/>
          </p:cNvSpPr>
          <p:nvPr>
            <p:ph type="title"/>
          </p:nvPr>
        </p:nvSpPr>
        <p:spPr/>
        <p:txBody>
          <a:bodyPr>
            <a:normAutofit/>
          </a:bodyPr>
          <a:lstStyle/>
          <a:p>
            <a:r>
              <a:rPr lang="en-US" dirty="0"/>
              <a:t>Results</a:t>
            </a:r>
          </a:p>
        </p:txBody>
      </p:sp>
      <p:pic>
        <p:nvPicPr>
          <p:cNvPr id="5" name="Picture 4">
            <a:extLst>
              <a:ext uri="{FF2B5EF4-FFF2-40B4-BE49-F238E27FC236}">
                <a16:creationId xmlns:a16="http://schemas.microsoft.com/office/drawing/2014/main" id="{4DB45044-B6AE-86EC-169B-C931789F0D9E}"/>
              </a:ext>
            </a:extLst>
          </p:cNvPr>
          <p:cNvPicPr>
            <a:picLocks noChangeAspect="1"/>
          </p:cNvPicPr>
          <p:nvPr/>
        </p:nvPicPr>
        <p:blipFill>
          <a:blip r:embed="rId2"/>
          <a:stretch>
            <a:fillRect/>
          </a:stretch>
        </p:blipFill>
        <p:spPr>
          <a:xfrm>
            <a:off x="415601" y="1515397"/>
            <a:ext cx="5527519" cy="4795936"/>
          </a:xfrm>
          <a:prstGeom prst="rect">
            <a:avLst/>
          </a:prstGeom>
        </p:spPr>
      </p:pic>
      <p:pic>
        <p:nvPicPr>
          <p:cNvPr id="7" name="Picture 6">
            <a:extLst>
              <a:ext uri="{FF2B5EF4-FFF2-40B4-BE49-F238E27FC236}">
                <a16:creationId xmlns:a16="http://schemas.microsoft.com/office/drawing/2014/main" id="{97F0D600-A155-0EB6-3905-99F67B9EE344}"/>
              </a:ext>
            </a:extLst>
          </p:cNvPr>
          <p:cNvPicPr>
            <a:picLocks noChangeAspect="1"/>
          </p:cNvPicPr>
          <p:nvPr/>
        </p:nvPicPr>
        <p:blipFill>
          <a:blip r:embed="rId3"/>
          <a:stretch>
            <a:fillRect/>
          </a:stretch>
        </p:blipFill>
        <p:spPr>
          <a:xfrm>
            <a:off x="6560128" y="3103036"/>
            <a:ext cx="5384779" cy="1168501"/>
          </a:xfrm>
          <a:prstGeom prst="rect">
            <a:avLst/>
          </a:prstGeom>
        </p:spPr>
      </p:pic>
    </p:spTree>
    <p:extLst>
      <p:ext uri="{BB962C8B-B14F-4D97-AF65-F5344CB8AC3E}">
        <p14:creationId xmlns:p14="http://schemas.microsoft.com/office/powerpoint/2010/main" val="11159089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31"/>
          <p:cNvSpPr/>
          <p:nvPr/>
        </p:nvSpPr>
        <p:spPr>
          <a:xfrm>
            <a:off x="671233" y="506600"/>
            <a:ext cx="10809600" cy="5490400"/>
          </a:xfrm>
          <a:prstGeom prst="rect">
            <a:avLst/>
          </a:prstGeom>
          <a:noFill/>
          <a:ln w="3810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94" name="Google Shape;194;p31"/>
          <p:cNvSpPr txBox="1">
            <a:spLocks noGrp="1"/>
          </p:cNvSpPr>
          <p:nvPr>
            <p:ph type="body" idx="1"/>
          </p:nvPr>
        </p:nvSpPr>
        <p:spPr>
          <a:xfrm>
            <a:off x="1168200" y="2198400"/>
            <a:ext cx="10007600" cy="3264000"/>
          </a:xfrm>
          <a:prstGeom prst="rect">
            <a:avLst/>
          </a:prstGeom>
        </p:spPr>
        <p:txBody>
          <a:bodyPr spcFirstLastPara="1" vert="horz" wrap="square" lIns="121900" tIns="121900" rIns="121900" bIns="121900" rtlCol="0" anchor="t" anchorCtr="0">
            <a:normAutofit/>
          </a:bodyPr>
          <a:lstStyle/>
          <a:p>
            <a:pPr marL="0" indent="0" algn="ctr">
              <a:buNone/>
            </a:pPr>
            <a:r>
              <a:rPr lang="en" sz="2667" b="1">
                <a:solidFill>
                  <a:schemeClr val="dk1"/>
                </a:solidFill>
              </a:rPr>
              <a:t>Name : Sejal Arora</a:t>
            </a:r>
            <a:endParaRPr sz="2667" b="1">
              <a:solidFill>
                <a:schemeClr val="dk1"/>
              </a:solidFill>
            </a:endParaRPr>
          </a:p>
          <a:p>
            <a:pPr marL="0" indent="0" algn="ctr">
              <a:spcBef>
                <a:spcPts val="1600"/>
              </a:spcBef>
              <a:buNone/>
            </a:pPr>
            <a:r>
              <a:rPr lang="en" sz="2667" b="1">
                <a:solidFill>
                  <a:schemeClr val="dk1"/>
                </a:solidFill>
              </a:rPr>
              <a:t>Year: 2008</a:t>
            </a:r>
            <a:endParaRPr sz="2667" b="1">
              <a:solidFill>
                <a:schemeClr val="dk1"/>
              </a:solidFill>
            </a:endParaRPr>
          </a:p>
          <a:p>
            <a:pPr marL="0" indent="0" algn="ctr">
              <a:spcBef>
                <a:spcPts val="1600"/>
              </a:spcBef>
              <a:spcAft>
                <a:spcPts val="1600"/>
              </a:spcAft>
              <a:buNone/>
            </a:pPr>
            <a:r>
              <a:rPr lang="en" sz="2667" b="1">
                <a:solidFill>
                  <a:schemeClr val="dk1"/>
                </a:solidFill>
              </a:rPr>
              <a:t>Model: Deep Learning</a:t>
            </a:r>
            <a:endParaRPr sz="2667" b="1">
              <a:solidFill>
                <a:schemeClr val="dk1"/>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32"/>
          <p:cNvSpPr txBox="1">
            <a:spLocks noGrp="1"/>
          </p:cNvSpPr>
          <p:nvPr>
            <p:ph type="title"/>
          </p:nvPr>
        </p:nvSpPr>
        <p:spPr>
          <a:xfrm>
            <a:off x="364000" y="90733"/>
            <a:ext cx="11464000" cy="2657600"/>
          </a:xfrm>
          <a:prstGeom prst="rect">
            <a:avLst/>
          </a:prstGeom>
          <a:ln w="9525" cap="flat" cmpd="sng">
            <a:solidFill>
              <a:schemeClr val="dk1"/>
            </a:solidFill>
            <a:prstDash val="solid"/>
            <a:round/>
            <a:headEnd type="none" w="sm" len="sm"/>
            <a:tailEnd type="none" w="sm" len="sm"/>
          </a:ln>
        </p:spPr>
        <p:txBody>
          <a:bodyPr spcFirstLastPara="1" vert="horz" wrap="square" lIns="121900" tIns="121900" rIns="121900" bIns="121900" rtlCol="0" anchor="t" anchorCtr="0">
            <a:normAutofit/>
          </a:bodyPr>
          <a:lstStyle/>
          <a:p>
            <a:r>
              <a:rPr lang="en" sz="2667" dirty="0"/>
              <a:t>Step 1: Filter the data and Extract 1000 records from the Dataset</a:t>
            </a:r>
            <a:endParaRPr sz="2667" dirty="0"/>
          </a:p>
          <a:p>
            <a:endParaRPr sz="2667" dirty="0"/>
          </a:p>
          <a:p>
            <a:r>
              <a:rPr lang="en" sz="2667" dirty="0"/>
              <a:t>Step 2: Add the Delay column in the dataset and put a “N” in the Delay column if the record has a value of zero or less in the ArrDelay and DepDelay columns, otherwise add a “Y”.</a:t>
            </a:r>
            <a:endParaRPr sz="2667" dirty="0"/>
          </a:p>
          <a:p>
            <a:endParaRPr dirty="0"/>
          </a:p>
        </p:txBody>
      </p:sp>
      <p:pic>
        <p:nvPicPr>
          <p:cNvPr id="200" name="Google Shape;200;p32"/>
          <p:cNvPicPr preferRelativeResize="0"/>
          <p:nvPr/>
        </p:nvPicPr>
        <p:blipFill rotWithShape="1">
          <a:blip r:embed="rId3">
            <a:alphaModFix/>
          </a:blip>
          <a:srcRect b="5944"/>
          <a:stretch/>
        </p:blipFill>
        <p:spPr>
          <a:xfrm>
            <a:off x="805267" y="2108884"/>
            <a:ext cx="10581465" cy="4280065"/>
          </a:xfrm>
          <a:prstGeom prst="rect">
            <a:avLst/>
          </a:prstGeom>
          <a:noFill/>
          <a:ln>
            <a:noFill/>
          </a:ln>
        </p:spPr>
      </p:pic>
      <p:sp>
        <p:nvSpPr>
          <p:cNvPr id="201" name="Google Shape;201;p32"/>
          <p:cNvSpPr txBox="1"/>
          <p:nvPr/>
        </p:nvSpPr>
        <p:spPr>
          <a:xfrm>
            <a:off x="5116600" y="6388949"/>
            <a:ext cx="2659600" cy="615513"/>
          </a:xfrm>
          <a:prstGeom prst="rect">
            <a:avLst/>
          </a:prstGeom>
          <a:noFill/>
          <a:ln>
            <a:noFill/>
          </a:ln>
        </p:spPr>
        <p:txBody>
          <a:bodyPr spcFirstLastPara="1" wrap="square" lIns="121900" tIns="121900" rIns="121900" bIns="121900" anchor="t" anchorCtr="0">
            <a:spAutoFit/>
          </a:bodyPr>
          <a:lstStyle/>
          <a:p>
            <a:r>
              <a:rPr lang="en" sz="2400" dirty="0">
                <a:solidFill>
                  <a:srgbClr val="FFFFFF"/>
                </a:solidFill>
                <a:latin typeface="Roboto"/>
                <a:ea typeface="Roboto"/>
                <a:cs typeface="Roboto"/>
                <a:sym typeface="Roboto"/>
              </a:rPr>
              <a:t>Sejal Arora</a:t>
            </a:r>
            <a:endParaRPr sz="2400" dirty="0">
              <a:solidFill>
                <a:srgbClr val="FFFFFF"/>
              </a:solidFill>
              <a:latin typeface="Roboto"/>
              <a:ea typeface="Roboto"/>
              <a:cs typeface="Roboto"/>
              <a:sym typeface="Roboto"/>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5"/>
          <p:cNvSpPr txBox="1">
            <a:spLocks noGrp="1"/>
          </p:cNvSpPr>
          <p:nvPr>
            <p:ph type="title"/>
          </p:nvPr>
        </p:nvSpPr>
        <p:spPr>
          <a:prstGeom prst="rect">
            <a:avLst/>
          </a:prstGeom>
          <a:ln w="9525" cap="flat" cmpd="sng">
            <a:solidFill>
              <a:schemeClr val="dk1"/>
            </a:solidFill>
            <a:prstDash val="solid"/>
            <a:round/>
            <a:headEnd type="none" w="sm" len="sm"/>
            <a:tailEnd type="none" w="sm" len="sm"/>
          </a:ln>
        </p:spPr>
        <p:txBody>
          <a:bodyPr spcFirstLastPara="1" vert="horz" wrap="square" lIns="121900" tIns="121900" rIns="121900" bIns="121900" rtlCol="0" anchor="t" anchorCtr="0">
            <a:normAutofit fontScale="90000"/>
          </a:bodyPr>
          <a:lstStyle/>
          <a:p>
            <a:r>
              <a:rPr lang="en"/>
              <a:t>Objective</a:t>
            </a:r>
            <a:endParaRPr/>
          </a:p>
        </p:txBody>
      </p:sp>
      <p:sp>
        <p:nvSpPr>
          <p:cNvPr id="99" name="Google Shape;99;p15"/>
          <p:cNvSpPr txBox="1">
            <a:spLocks noGrp="1"/>
          </p:cNvSpPr>
          <p:nvPr>
            <p:ph type="body" idx="1"/>
          </p:nvPr>
        </p:nvSpPr>
        <p:spPr>
          <a:prstGeom prst="rect">
            <a:avLst/>
          </a:prstGeom>
          <a:ln w="9525" cap="flat" cmpd="sng">
            <a:solidFill>
              <a:schemeClr val="dk1"/>
            </a:solidFill>
            <a:prstDash val="solid"/>
            <a:round/>
            <a:headEnd type="none" w="sm" len="sm"/>
            <a:tailEnd type="none" w="sm" len="sm"/>
          </a:ln>
        </p:spPr>
        <p:txBody>
          <a:bodyPr spcFirstLastPara="1" vert="horz" wrap="square" lIns="121900" tIns="121900" rIns="121900" bIns="121900" rtlCol="0" anchor="t" anchorCtr="0">
            <a:normAutofit/>
          </a:bodyPr>
          <a:lstStyle/>
          <a:p>
            <a:r>
              <a:rPr lang="en" dirty="0"/>
              <a:t>Train, validate and test the analytics model with different segments of the combined sample data.</a:t>
            </a:r>
            <a:endParaRPr dirty="0"/>
          </a:p>
          <a:p>
            <a:pPr indent="0">
              <a:spcBef>
                <a:spcPts val="1600"/>
              </a:spcBef>
              <a:buNone/>
            </a:pPr>
            <a:endParaRPr dirty="0"/>
          </a:p>
          <a:p>
            <a:pPr>
              <a:spcBef>
                <a:spcPts val="1600"/>
              </a:spcBef>
            </a:pPr>
            <a:r>
              <a:rPr lang="en" dirty="0"/>
              <a:t>Agree on the best team model to predict the delay of twelve flight records provided by the professor.</a:t>
            </a:r>
          </a:p>
          <a:p>
            <a:pPr>
              <a:spcBef>
                <a:spcPts val="1600"/>
              </a:spcBef>
            </a:pPr>
            <a:endParaRPr lang="en" dirty="0"/>
          </a:p>
          <a:p>
            <a:pPr>
              <a:spcBef>
                <a:spcPts val="1600"/>
              </a:spcBef>
            </a:pPr>
            <a:r>
              <a:rPr lang="en"/>
              <a:t>We Combined the Year 2007, 1995, 1998, 2008.</a:t>
            </a:r>
            <a:endParaRPr dirty="0"/>
          </a:p>
          <a:p>
            <a:pPr marL="0" indent="0">
              <a:spcBef>
                <a:spcPts val="1600"/>
              </a:spcBef>
              <a:spcAft>
                <a:spcPts val="1600"/>
              </a:spcAft>
              <a:buNone/>
            </a:pPr>
            <a:endParaRPr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33"/>
          <p:cNvSpPr txBox="1">
            <a:spLocks noGrp="1"/>
          </p:cNvSpPr>
          <p:nvPr>
            <p:ph type="title"/>
          </p:nvPr>
        </p:nvSpPr>
        <p:spPr>
          <a:xfrm>
            <a:off x="415600" y="261733"/>
            <a:ext cx="11360800" cy="810400"/>
          </a:xfrm>
          <a:prstGeom prst="rect">
            <a:avLst/>
          </a:prstGeom>
          <a:ln w="9525" cap="flat" cmpd="sng">
            <a:solidFill>
              <a:schemeClr val="dk1"/>
            </a:solidFill>
            <a:prstDash val="solid"/>
            <a:round/>
            <a:headEnd type="none" w="sm" len="sm"/>
            <a:tailEnd type="none" w="sm" len="sm"/>
          </a:ln>
        </p:spPr>
        <p:txBody>
          <a:bodyPr spcFirstLastPara="1" vert="horz" wrap="square" lIns="121900" tIns="121900" rIns="121900" bIns="121900" rtlCol="0" anchor="t" anchorCtr="0">
            <a:normAutofit/>
          </a:bodyPr>
          <a:lstStyle/>
          <a:p>
            <a:pPr>
              <a:buSzPts val="990"/>
            </a:pPr>
            <a:r>
              <a:rPr lang="en" sz="2933"/>
              <a:t>Step 2: Combine all the year’s data files into one file</a:t>
            </a:r>
            <a:endParaRPr sz="2933"/>
          </a:p>
        </p:txBody>
      </p:sp>
      <p:pic>
        <p:nvPicPr>
          <p:cNvPr id="207" name="Google Shape;207;p33"/>
          <p:cNvPicPr preferRelativeResize="0"/>
          <p:nvPr/>
        </p:nvPicPr>
        <p:blipFill rotWithShape="1">
          <a:blip r:embed="rId3">
            <a:alphaModFix/>
          </a:blip>
          <a:srcRect b="5455"/>
          <a:stretch/>
        </p:blipFill>
        <p:spPr>
          <a:xfrm>
            <a:off x="272301" y="1275300"/>
            <a:ext cx="11504103" cy="5234432"/>
          </a:xfrm>
          <a:prstGeom prst="rect">
            <a:avLst/>
          </a:prstGeom>
          <a:noFill/>
          <a:ln>
            <a:noFill/>
          </a:ln>
        </p:spPr>
      </p:pic>
      <p:sp>
        <p:nvSpPr>
          <p:cNvPr id="208" name="Google Shape;208;p33"/>
          <p:cNvSpPr txBox="1"/>
          <p:nvPr/>
        </p:nvSpPr>
        <p:spPr>
          <a:xfrm>
            <a:off x="5116600" y="6405142"/>
            <a:ext cx="2659600" cy="615513"/>
          </a:xfrm>
          <a:prstGeom prst="rect">
            <a:avLst/>
          </a:prstGeom>
          <a:noFill/>
          <a:ln>
            <a:noFill/>
          </a:ln>
        </p:spPr>
        <p:txBody>
          <a:bodyPr spcFirstLastPara="1" wrap="square" lIns="121900" tIns="121900" rIns="121900" bIns="121900" anchor="t" anchorCtr="0">
            <a:spAutoFit/>
          </a:bodyPr>
          <a:lstStyle/>
          <a:p>
            <a:r>
              <a:rPr lang="en" sz="2400" dirty="0">
                <a:solidFill>
                  <a:srgbClr val="FFFFFF"/>
                </a:solidFill>
                <a:latin typeface="Roboto"/>
                <a:ea typeface="Roboto"/>
                <a:cs typeface="Roboto"/>
                <a:sym typeface="Roboto"/>
              </a:rPr>
              <a:t>Sejal Arora</a:t>
            </a:r>
            <a:endParaRPr sz="2400" dirty="0">
              <a:solidFill>
                <a:srgbClr val="FFFFFF"/>
              </a:solidFill>
              <a:latin typeface="Roboto"/>
              <a:ea typeface="Roboto"/>
              <a:cs typeface="Roboto"/>
              <a:sym typeface="Roboto"/>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34"/>
          <p:cNvSpPr txBox="1">
            <a:spLocks noGrp="1"/>
          </p:cNvSpPr>
          <p:nvPr>
            <p:ph type="title"/>
          </p:nvPr>
        </p:nvSpPr>
        <p:spPr>
          <a:prstGeom prst="rect">
            <a:avLst/>
          </a:prstGeom>
          <a:ln w="9525" cap="flat" cmpd="sng">
            <a:solidFill>
              <a:schemeClr val="dk1"/>
            </a:solidFill>
            <a:prstDash val="solid"/>
            <a:round/>
            <a:headEnd type="none" w="sm" len="sm"/>
            <a:tailEnd type="none" w="sm" len="sm"/>
          </a:ln>
        </p:spPr>
        <p:txBody>
          <a:bodyPr spcFirstLastPara="1" vert="horz" wrap="square" lIns="121900" tIns="121900" rIns="121900" bIns="121900" rtlCol="0" anchor="t" anchorCtr="0">
            <a:normAutofit fontScale="90000"/>
          </a:bodyPr>
          <a:lstStyle/>
          <a:p>
            <a:r>
              <a:rPr lang="en"/>
              <a:t>Model : Deep Learning</a:t>
            </a:r>
            <a:endParaRPr/>
          </a:p>
        </p:txBody>
      </p:sp>
      <p:sp>
        <p:nvSpPr>
          <p:cNvPr id="214" name="Google Shape;214;p34"/>
          <p:cNvSpPr txBox="1">
            <a:spLocks noGrp="1"/>
          </p:cNvSpPr>
          <p:nvPr>
            <p:ph type="body" idx="1"/>
          </p:nvPr>
        </p:nvSpPr>
        <p:spPr>
          <a:prstGeom prst="rect">
            <a:avLst/>
          </a:prstGeom>
          <a:ln w="9525" cap="flat" cmpd="sng">
            <a:solidFill>
              <a:schemeClr val="dk1"/>
            </a:solidFill>
            <a:prstDash val="solid"/>
            <a:round/>
            <a:headEnd type="none" w="sm" len="sm"/>
            <a:tailEnd type="none" w="sm" len="sm"/>
          </a:ln>
        </p:spPr>
        <p:txBody>
          <a:bodyPr spcFirstLastPara="1" vert="horz" wrap="square" lIns="121900" tIns="121900" rIns="121900" bIns="121900" rtlCol="0" anchor="t" anchorCtr="0">
            <a:normAutofit/>
          </a:bodyPr>
          <a:lstStyle/>
          <a:p>
            <a:r>
              <a:rPr lang="en"/>
              <a:t>Deep learning is a subset of machine learning (ML) that involves using artificial neural networks with many layers to solve complex problems. </a:t>
            </a:r>
            <a:endParaRPr/>
          </a:p>
          <a:p>
            <a:pPr indent="0">
              <a:buNone/>
            </a:pPr>
            <a:endParaRPr/>
          </a:p>
          <a:p>
            <a:r>
              <a:rPr lang="en"/>
              <a:t>It is called "deep" because it involves training artificial neural networks with multiple layers, which allows them to learn from large amounts of data and make accurate predictions or decisions.</a:t>
            </a:r>
            <a:endParaRPr/>
          </a:p>
          <a:p>
            <a:pPr indent="0">
              <a:buNone/>
            </a:pPr>
            <a:endParaRPr/>
          </a:p>
          <a:p>
            <a:r>
              <a:rPr lang="en"/>
              <a:t>Deep learning algorithms are typically trained on large datasets.</a:t>
            </a:r>
            <a:endParaRPr/>
          </a:p>
        </p:txBody>
      </p:sp>
      <p:sp>
        <p:nvSpPr>
          <p:cNvPr id="2" name="Google Shape;201;p32">
            <a:extLst>
              <a:ext uri="{FF2B5EF4-FFF2-40B4-BE49-F238E27FC236}">
                <a16:creationId xmlns:a16="http://schemas.microsoft.com/office/drawing/2014/main" id="{61A0FBB6-257B-8512-9870-CF13277216E6}"/>
              </a:ext>
            </a:extLst>
          </p:cNvPr>
          <p:cNvSpPr txBox="1"/>
          <p:nvPr/>
        </p:nvSpPr>
        <p:spPr>
          <a:xfrm>
            <a:off x="5116600" y="6374599"/>
            <a:ext cx="2659600" cy="615513"/>
          </a:xfrm>
          <a:prstGeom prst="rect">
            <a:avLst/>
          </a:prstGeom>
          <a:noFill/>
          <a:ln>
            <a:noFill/>
          </a:ln>
        </p:spPr>
        <p:txBody>
          <a:bodyPr spcFirstLastPara="1" wrap="square" lIns="121900" tIns="121900" rIns="121900" bIns="121900" anchor="t" anchorCtr="0">
            <a:spAutoFit/>
          </a:bodyPr>
          <a:lstStyle/>
          <a:p>
            <a:r>
              <a:rPr lang="en" sz="2400" dirty="0">
                <a:solidFill>
                  <a:srgbClr val="FFFFFF"/>
                </a:solidFill>
                <a:latin typeface="Roboto"/>
                <a:ea typeface="Roboto"/>
                <a:cs typeface="Roboto"/>
                <a:sym typeface="Roboto"/>
              </a:rPr>
              <a:t>Sejal Arora</a:t>
            </a:r>
            <a:endParaRPr sz="2400" dirty="0">
              <a:solidFill>
                <a:srgbClr val="FFFFFF"/>
              </a:solidFill>
              <a:latin typeface="Roboto"/>
              <a:ea typeface="Roboto"/>
              <a:cs typeface="Roboto"/>
              <a:sym typeface="Roboto"/>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35"/>
          <p:cNvSpPr txBox="1">
            <a:spLocks noGrp="1"/>
          </p:cNvSpPr>
          <p:nvPr>
            <p:ph type="title"/>
          </p:nvPr>
        </p:nvSpPr>
        <p:spPr>
          <a:xfrm>
            <a:off x="203200" y="185733"/>
            <a:ext cx="11360800" cy="810400"/>
          </a:xfrm>
          <a:prstGeom prst="rect">
            <a:avLst/>
          </a:prstGeom>
          <a:ln w="9525" cap="flat" cmpd="sng">
            <a:solidFill>
              <a:schemeClr val="dk1"/>
            </a:solidFill>
            <a:prstDash val="solid"/>
            <a:round/>
            <a:headEnd type="none" w="sm" len="sm"/>
            <a:tailEnd type="none" w="sm" len="sm"/>
          </a:ln>
        </p:spPr>
        <p:txBody>
          <a:bodyPr spcFirstLastPara="1" vert="horz" wrap="square" lIns="121900" tIns="121900" rIns="121900" bIns="121900" rtlCol="0" anchor="t" anchorCtr="0">
            <a:normAutofit/>
          </a:bodyPr>
          <a:lstStyle/>
          <a:p>
            <a:pPr>
              <a:buSzPts val="990"/>
            </a:pPr>
            <a:r>
              <a:rPr lang="en" sz="2933" dirty="0"/>
              <a:t>Step 3: Applying model using RapidMiner</a:t>
            </a:r>
            <a:endParaRPr sz="2933" dirty="0"/>
          </a:p>
        </p:txBody>
      </p:sp>
      <p:pic>
        <p:nvPicPr>
          <p:cNvPr id="220" name="Google Shape;220;p35"/>
          <p:cNvPicPr preferRelativeResize="0"/>
          <p:nvPr/>
        </p:nvPicPr>
        <p:blipFill>
          <a:blip r:embed="rId3">
            <a:alphaModFix/>
          </a:blip>
          <a:stretch>
            <a:fillRect/>
          </a:stretch>
        </p:blipFill>
        <p:spPr>
          <a:xfrm>
            <a:off x="203200" y="1199333"/>
            <a:ext cx="11785603" cy="5025435"/>
          </a:xfrm>
          <a:prstGeom prst="rect">
            <a:avLst/>
          </a:prstGeom>
          <a:noFill/>
          <a:ln w="9525" cap="flat" cmpd="sng">
            <a:solidFill>
              <a:schemeClr val="dk1"/>
            </a:solidFill>
            <a:prstDash val="solid"/>
            <a:round/>
            <a:headEnd type="none" w="sm" len="sm"/>
            <a:tailEnd type="none" w="sm" len="sm"/>
          </a:ln>
        </p:spPr>
      </p:pic>
      <p:sp>
        <p:nvSpPr>
          <p:cNvPr id="221" name="Google Shape;221;p35"/>
          <p:cNvSpPr txBox="1"/>
          <p:nvPr/>
        </p:nvSpPr>
        <p:spPr>
          <a:xfrm>
            <a:off x="2627967" y="3424652"/>
            <a:ext cx="892800" cy="533311"/>
          </a:xfrm>
          <a:prstGeom prst="rect">
            <a:avLst/>
          </a:prstGeom>
          <a:noFill/>
          <a:ln w="9525" cap="flat" cmpd="sng">
            <a:solidFill>
              <a:schemeClr val="dk1"/>
            </a:solidFill>
            <a:prstDash val="solid"/>
            <a:round/>
            <a:headEnd type="none" w="sm" len="sm"/>
            <a:tailEnd type="none" w="sm" len="sm"/>
          </a:ln>
        </p:spPr>
        <p:txBody>
          <a:bodyPr spcFirstLastPara="1" wrap="square" lIns="121900" tIns="121900" rIns="121900" bIns="121900" anchor="t" anchorCtr="0">
            <a:spAutoFit/>
          </a:bodyPr>
          <a:lstStyle/>
          <a:p>
            <a:r>
              <a:rPr lang="en" sz="933">
                <a:latin typeface="Roboto"/>
                <a:ea typeface="Roboto"/>
                <a:cs typeface="Roboto"/>
                <a:sym typeface="Roboto"/>
              </a:rPr>
              <a:t>Set Delay as label</a:t>
            </a:r>
            <a:endParaRPr sz="933">
              <a:latin typeface="Roboto"/>
              <a:ea typeface="Roboto"/>
              <a:cs typeface="Roboto"/>
              <a:sym typeface="Roboto"/>
            </a:endParaRPr>
          </a:p>
        </p:txBody>
      </p:sp>
      <p:sp>
        <p:nvSpPr>
          <p:cNvPr id="222" name="Google Shape;222;p35"/>
          <p:cNvSpPr txBox="1"/>
          <p:nvPr/>
        </p:nvSpPr>
        <p:spPr>
          <a:xfrm>
            <a:off x="5116600" y="6364510"/>
            <a:ext cx="2659600" cy="615513"/>
          </a:xfrm>
          <a:prstGeom prst="rect">
            <a:avLst/>
          </a:prstGeom>
          <a:noFill/>
          <a:ln>
            <a:noFill/>
          </a:ln>
        </p:spPr>
        <p:txBody>
          <a:bodyPr spcFirstLastPara="1" wrap="square" lIns="121900" tIns="121900" rIns="121900" bIns="121900" anchor="t" anchorCtr="0">
            <a:spAutoFit/>
          </a:bodyPr>
          <a:lstStyle/>
          <a:p>
            <a:r>
              <a:rPr lang="en" sz="2400" dirty="0">
                <a:solidFill>
                  <a:srgbClr val="FFFFFF"/>
                </a:solidFill>
                <a:latin typeface="Roboto"/>
                <a:ea typeface="Roboto"/>
                <a:cs typeface="Roboto"/>
                <a:sym typeface="Roboto"/>
              </a:rPr>
              <a:t>Sejal Arora</a:t>
            </a:r>
            <a:endParaRPr sz="2400" dirty="0">
              <a:solidFill>
                <a:srgbClr val="FFFFFF"/>
              </a:solidFill>
              <a:latin typeface="Roboto"/>
              <a:ea typeface="Roboto"/>
              <a:cs typeface="Roboto"/>
              <a:sym typeface="Roboto"/>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36"/>
          <p:cNvSpPr txBox="1">
            <a:spLocks noGrp="1"/>
          </p:cNvSpPr>
          <p:nvPr>
            <p:ph type="title"/>
          </p:nvPr>
        </p:nvSpPr>
        <p:spPr>
          <a:xfrm>
            <a:off x="415600" y="141667"/>
            <a:ext cx="11360800" cy="810400"/>
          </a:xfrm>
          <a:prstGeom prst="rect">
            <a:avLst/>
          </a:prstGeom>
          <a:ln w="9525" cap="flat" cmpd="sng">
            <a:solidFill>
              <a:schemeClr val="dk1"/>
            </a:solidFill>
            <a:prstDash val="solid"/>
            <a:round/>
            <a:headEnd type="none" w="sm" len="sm"/>
            <a:tailEnd type="none" w="sm" len="sm"/>
          </a:ln>
        </p:spPr>
        <p:txBody>
          <a:bodyPr spcFirstLastPara="1" vert="horz" wrap="square" lIns="121900" tIns="121900" rIns="121900" bIns="121900" rtlCol="0" anchor="t" anchorCtr="0">
            <a:normAutofit/>
          </a:bodyPr>
          <a:lstStyle/>
          <a:p>
            <a:pPr>
              <a:buSzPts val="990"/>
            </a:pPr>
            <a:r>
              <a:rPr lang="en" sz="2933"/>
              <a:t>Selected Attributes</a:t>
            </a:r>
            <a:endParaRPr sz="2933"/>
          </a:p>
        </p:txBody>
      </p:sp>
      <p:pic>
        <p:nvPicPr>
          <p:cNvPr id="228" name="Google Shape;228;p36"/>
          <p:cNvPicPr preferRelativeResize="0"/>
          <p:nvPr/>
        </p:nvPicPr>
        <p:blipFill>
          <a:blip r:embed="rId3">
            <a:alphaModFix/>
          </a:blip>
          <a:stretch>
            <a:fillRect/>
          </a:stretch>
        </p:blipFill>
        <p:spPr>
          <a:xfrm>
            <a:off x="5568633" y="1289385"/>
            <a:ext cx="6396968" cy="4830900"/>
          </a:xfrm>
          <a:prstGeom prst="rect">
            <a:avLst/>
          </a:prstGeom>
          <a:noFill/>
          <a:ln>
            <a:noFill/>
          </a:ln>
        </p:spPr>
      </p:pic>
      <p:sp>
        <p:nvSpPr>
          <p:cNvPr id="229" name="Google Shape;229;p36"/>
          <p:cNvSpPr txBox="1"/>
          <p:nvPr/>
        </p:nvSpPr>
        <p:spPr>
          <a:xfrm>
            <a:off x="5116600" y="6408576"/>
            <a:ext cx="2659600" cy="615513"/>
          </a:xfrm>
          <a:prstGeom prst="rect">
            <a:avLst/>
          </a:prstGeom>
          <a:noFill/>
          <a:ln>
            <a:noFill/>
          </a:ln>
        </p:spPr>
        <p:txBody>
          <a:bodyPr spcFirstLastPara="1" wrap="square" lIns="121900" tIns="121900" rIns="121900" bIns="121900" anchor="t" anchorCtr="0">
            <a:spAutoFit/>
          </a:bodyPr>
          <a:lstStyle/>
          <a:p>
            <a:r>
              <a:rPr lang="en" sz="2400" dirty="0">
                <a:solidFill>
                  <a:srgbClr val="FFFFFF"/>
                </a:solidFill>
                <a:latin typeface="Roboto"/>
                <a:ea typeface="Roboto"/>
                <a:cs typeface="Roboto"/>
                <a:sym typeface="Roboto"/>
              </a:rPr>
              <a:t>Sejal Arora</a:t>
            </a:r>
            <a:endParaRPr sz="2400" dirty="0">
              <a:solidFill>
                <a:srgbClr val="FFFFFF"/>
              </a:solidFill>
              <a:latin typeface="Roboto"/>
              <a:ea typeface="Roboto"/>
              <a:cs typeface="Roboto"/>
              <a:sym typeface="Roboto"/>
            </a:endParaRPr>
          </a:p>
        </p:txBody>
      </p:sp>
      <p:pic>
        <p:nvPicPr>
          <p:cNvPr id="230" name="Google Shape;230;p36"/>
          <p:cNvPicPr preferRelativeResize="0"/>
          <p:nvPr/>
        </p:nvPicPr>
        <p:blipFill>
          <a:blip r:embed="rId4">
            <a:alphaModFix/>
          </a:blip>
          <a:stretch>
            <a:fillRect/>
          </a:stretch>
        </p:blipFill>
        <p:spPr>
          <a:xfrm>
            <a:off x="1" y="1986967"/>
            <a:ext cx="5471199" cy="3435733"/>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37"/>
          <p:cNvSpPr txBox="1">
            <a:spLocks noGrp="1"/>
          </p:cNvSpPr>
          <p:nvPr>
            <p:ph type="title"/>
          </p:nvPr>
        </p:nvSpPr>
        <p:spPr>
          <a:xfrm>
            <a:off x="225633" y="147733"/>
            <a:ext cx="11360800" cy="810400"/>
          </a:xfrm>
          <a:prstGeom prst="rect">
            <a:avLst/>
          </a:prstGeom>
          <a:ln w="9525" cap="flat" cmpd="sng">
            <a:solidFill>
              <a:schemeClr val="dk1"/>
            </a:solidFill>
            <a:prstDash val="solid"/>
            <a:round/>
            <a:headEnd type="none" w="sm" len="sm"/>
            <a:tailEnd type="none" w="sm" len="sm"/>
          </a:ln>
        </p:spPr>
        <p:txBody>
          <a:bodyPr spcFirstLastPara="1" vert="horz" wrap="square" lIns="121900" tIns="121900" rIns="121900" bIns="121900" rtlCol="0" anchor="t" anchorCtr="0">
            <a:normAutofit/>
          </a:bodyPr>
          <a:lstStyle/>
          <a:p>
            <a:pPr>
              <a:buSzPts val="990"/>
            </a:pPr>
            <a:r>
              <a:rPr lang="en" sz="2933"/>
              <a:t>Cross Validation</a:t>
            </a:r>
            <a:endParaRPr sz="2933"/>
          </a:p>
        </p:txBody>
      </p:sp>
      <p:pic>
        <p:nvPicPr>
          <p:cNvPr id="236" name="Google Shape;236;p37"/>
          <p:cNvPicPr preferRelativeResize="0"/>
          <p:nvPr/>
        </p:nvPicPr>
        <p:blipFill>
          <a:blip r:embed="rId3">
            <a:alphaModFix/>
          </a:blip>
          <a:stretch>
            <a:fillRect/>
          </a:stretch>
        </p:blipFill>
        <p:spPr>
          <a:xfrm>
            <a:off x="1549026" y="1063483"/>
            <a:ext cx="9238135" cy="5288767"/>
          </a:xfrm>
          <a:prstGeom prst="rect">
            <a:avLst/>
          </a:prstGeom>
          <a:noFill/>
          <a:ln w="9525" cap="flat" cmpd="sng">
            <a:solidFill>
              <a:schemeClr val="dk1"/>
            </a:solidFill>
            <a:prstDash val="solid"/>
            <a:round/>
            <a:headEnd type="none" w="sm" len="sm"/>
            <a:tailEnd type="none" w="sm" len="sm"/>
          </a:ln>
        </p:spPr>
      </p:pic>
      <p:sp>
        <p:nvSpPr>
          <p:cNvPr id="237" name="Google Shape;237;p37"/>
          <p:cNvSpPr txBox="1"/>
          <p:nvPr/>
        </p:nvSpPr>
        <p:spPr>
          <a:xfrm>
            <a:off x="5116600" y="6402510"/>
            <a:ext cx="2659600" cy="615513"/>
          </a:xfrm>
          <a:prstGeom prst="rect">
            <a:avLst/>
          </a:prstGeom>
          <a:noFill/>
          <a:ln>
            <a:noFill/>
          </a:ln>
        </p:spPr>
        <p:txBody>
          <a:bodyPr spcFirstLastPara="1" wrap="square" lIns="121900" tIns="121900" rIns="121900" bIns="121900" anchor="t" anchorCtr="0">
            <a:spAutoFit/>
          </a:bodyPr>
          <a:lstStyle/>
          <a:p>
            <a:r>
              <a:rPr lang="en" sz="2400" dirty="0">
                <a:solidFill>
                  <a:srgbClr val="FFFFFF"/>
                </a:solidFill>
                <a:latin typeface="Roboto"/>
                <a:ea typeface="Roboto"/>
                <a:cs typeface="Roboto"/>
                <a:sym typeface="Roboto"/>
              </a:rPr>
              <a:t>Sejal Arora</a:t>
            </a:r>
            <a:endParaRPr sz="2400" dirty="0">
              <a:solidFill>
                <a:srgbClr val="FFFFFF"/>
              </a:solidFill>
              <a:latin typeface="Roboto"/>
              <a:ea typeface="Roboto"/>
              <a:cs typeface="Roboto"/>
              <a:sym typeface="Roboto"/>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38"/>
          <p:cNvSpPr txBox="1">
            <a:spLocks noGrp="1"/>
          </p:cNvSpPr>
          <p:nvPr>
            <p:ph type="title"/>
          </p:nvPr>
        </p:nvSpPr>
        <p:spPr>
          <a:xfrm>
            <a:off x="415600" y="147700"/>
            <a:ext cx="11360800" cy="810400"/>
          </a:xfrm>
          <a:prstGeom prst="rect">
            <a:avLst/>
          </a:prstGeom>
          <a:ln w="9525" cap="flat" cmpd="sng">
            <a:solidFill>
              <a:schemeClr val="dk1"/>
            </a:solidFill>
            <a:prstDash val="solid"/>
            <a:round/>
            <a:headEnd type="none" w="sm" len="sm"/>
            <a:tailEnd type="none" w="sm" len="sm"/>
          </a:ln>
        </p:spPr>
        <p:txBody>
          <a:bodyPr spcFirstLastPara="1" vert="horz" wrap="square" lIns="121900" tIns="121900" rIns="121900" bIns="121900" rtlCol="0" anchor="t" anchorCtr="0">
            <a:normAutofit/>
          </a:bodyPr>
          <a:lstStyle/>
          <a:p>
            <a:pPr>
              <a:buSzPts val="990"/>
            </a:pPr>
            <a:r>
              <a:rPr lang="en" sz="2933"/>
              <a:t>Result</a:t>
            </a:r>
            <a:endParaRPr sz="2933"/>
          </a:p>
        </p:txBody>
      </p:sp>
      <p:pic>
        <p:nvPicPr>
          <p:cNvPr id="243" name="Google Shape;243;p38"/>
          <p:cNvPicPr preferRelativeResize="0"/>
          <p:nvPr/>
        </p:nvPicPr>
        <p:blipFill>
          <a:blip r:embed="rId3">
            <a:alphaModFix/>
          </a:blip>
          <a:stretch>
            <a:fillRect/>
          </a:stretch>
        </p:blipFill>
        <p:spPr>
          <a:xfrm>
            <a:off x="415600" y="1053101"/>
            <a:ext cx="11360797" cy="5421335"/>
          </a:xfrm>
          <a:prstGeom prst="rect">
            <a:avLst/>
          </a:prstGeom>
          <a:noFill/>
          <a:ln w="9525" cap="flat" cmpd="sng">
            <a:solidFill>
              <a:schemeClr val="dk1"/>
            </a:solidFill>
            <a:prstDash val="solid"/>
            <a:round/>
            <a:headEnd type="none" w="sm" len="sm"/>
            <a:tailEnd type="none" w="sm" len="sm"/>
          </a:ln>
        </p:spPr>
      </p:pic>
      <p:sp>
        <p:nvSpPr>
          <p:cNvPr id="244" name="Google Shape;244;p38"/>
          <p:cNvSpPr txBox="1"/>
          <p:nvPr/>
        </p:nvSpPr>
        <p:spPr>
          <a:xfrm>
            <a:off x="5116600" y="6402543"/>
            <a:ext cx="2659600" cy="615513"/>
          </a:xfrm>
          <a:prstGeom prst="rect">
            <a:avLst/>
          </a:prstGeom>
          <a:noFill/>
          <a:ln>
            <a:noFill/>
          </a:ln>
        </p:spPr>
        <p:txBody>
          <a:bodyPr spcFirstLastPara="1" wrap="square" lIns="121900" tIns="121900" rIns="121900" bIns="121900" anchor="t" anchorCtr="0">
            <a:spAutoFit/>
          </a:bodyPr>
          <a:lstStyle/>
          <a:p>
            <a:r>
              <a:rPr lang="en" sz="2400" dirty="0">
                <a:solidFill>
                  <a:srgbClr val="FFFFFF"/>
                </a:solidFill>
                <a:latin typeface="Roboto"/>
                <a:ea typeface="Roboto"/>
                <a:cs typeface="Roboto"/>
                <a:sym typeface="Roboto"/>
              </a:rPr>
              <a:t>Sejal Arora</a:t>
            </a:r>
            <a:endParaRPr sz="2400" dirty="0">
              <a:solidFill>
                <a:srgbClr val="FFFFFF"/>
              </a:solidFill>
              <a:latin typeface="Roboto"/>
              <a:ea typeface="Roboto"/>
              <a:cs typeface="Roboto"/>
              <a:sym typeface="Roboto"/>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39"/>
          <p:cNvSpPr txBox="1">
            <a:spLocks noGrp="1"/>
          </p:cNvSpPr>
          <p:nvPr>
            <p:ph type="title"/>
          </p:nvPr>
        </p:nvSpPr>
        <p:spPr>
          <a:xfrm>
            <a:off x="320600" y="147733"/>
            <a:ext cx="11360800" cy="810400"/>
          </a:xfrm>
          <a:prstGeom prst="rect">
            <a:avLst/>
          </a:prstGeom>
          <a:ln w="9525" cap="flat" cmpd="sng">
            <a:solidFill>
              <a:schemeClr val="dk1"/>
            </a:solidFill>
            <a:prstDash val="solid"/>
            <a:round/>
            <a:headEnd type="none" w="sm" len="sm"/>
            <a:tailEnd type="none" w="sm" len="sm"/>
          </a:ln>
        </p:spPr>
        <p:txBody>
          <a:bodyPr spcFirstLastPara="1" vert="horz" wrap="square" lIns="121900" tIns="121900" rIns="121900" bIns="121900" rtlCol="0" anchor="t" anchorCtr="0">
            <a:normAutofit/>
          </a:bodyPr>
          <a:lstStyle/>
          <a:p>
            <a:pPr>
              <a:buSzPts val="990"/>
            </a:pPr>
            <a:r>
              <a:rPr lang="en" sz="2933" dirty="0"/>
              <a:t>Step 4: New Process for the Merged Dataset</a:t>
            </a:r>
            <a:endParaRPr sz="2933" dirty="0"/>
          </a:p>
        </p:txBody>
      </p:sp>
      <p:pic>
        <p:nvPicPr>
          <p:cNvPr id="250" name="Google Shape;250;p39"/>
          <p:cNvPicPr preferRelativeResize="0"/>
          <p:nvPr/>
        </p:nvPicPr>
        <p:blipFill>
          <a:blip r:embed="rId3">
            <a:alphaModFix/>
          </a:blip>
          <a:stretch>
            <a:fillRect/>
          </a:stretch>
        </p:blipFill>
        <p:spPr>
          <a:xfrm>
            <a:off x="1839669" y="1008633"/>
            <a:ext cx="8512661" cy="5398467"/>
          </a:xfrm>
          <a:prstGeom prst="rect">
            <a:avLst/>
          </a:prstGeom>
          <a:noFill/>
          <a:ln w="9525" cap="flat" cmpd="sng">
            <a:solidFill>
              <a:schemeClr val="dk1"/>
            </a:solidFill>
            <a:prstDash val="solid"/>
            <a:round/>
            <a:headEnd type="none" w="sm" len="sm"/>
            <a:tailEnd type="none" w="sm" len="sm"/>
          </a:ln>
        </p:spPr>
      </p:pic>
      <p:sp>
        <p:nvSpPr>
          <p:cNvPr id="251" name="Google Shape;251;p39"/>
          <p:cNvSpPr txBox="1"/>
          <p:nvPr/>
        </p:nvSpPr>
        <p:spPr>
          <a:xfrm>
            <a:off x="5116600" y="6407100"/>
            <a:ext cx="2659600" cy="615513"/>
          </a:xfrm>
          <a:prstGeom prst="rect">
            <a:avLst/>
          </a:prstGeom>
          <a:noFill/>
          <a:ln>
            <a:noFill/>
          </a:ln>
        </p:spPr>
        <p:txBody>
          <a:bodyPr spcFirstLastPara="1" wrap="square" lIns="121900" tIns="121900" rIns="121900" bIns="121900" anchor="t" anchorCtr="0">
            <a:spAutoFit/>
          </a:bodyPr>
          <a:lstStyle/>
          <a:p>
            <a:r>
              <a:rPr lang="en" sz="2400" dirty="0">
                <a:solidFill>
                  <a:srgbClr val="FFFFFF"/>
                </a:solidFill>
                <a:latin typeface="Roboto"/>
                <a:ea typeface="Roboto"/>
                <a:cs typeface="Roboto"/>
                <a:sym typeface="Roboto"/>
              </a:rPr>
              <a:t>Sejal Arora</a:t>
            </a:r>
            <a:endParaRPr sz="2400" dirty="0">
              <a:solidFill>
                <a:srgbClr val="FFFFFF"/>
              </a:solidFill>
              <a:latin typeface="Roboto"/>
              <a:ea typeface="Roboto"/>
              <a:cs typeface="Roboto"/>
              <a:sym typeface="Roboto"/>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40"/>
          <p:cNvSpPr txBox="1">
            <a:spLocks noGrp="1"/>
          </p:cNvSpPr>
          <p:nvPr>
            <p:ph type="title"/>
          </p:nvPr>
        </p:nvSpPr>
        <p:spPr>
          <a:xfrm>
            <a:off x="282633" y="185733"/>
            <a:ext cx="11360800" cy="810400"/>
          </a:xfrm>
          <a:prstGeom prst="rect">
            <a:avLst/>
          </a:prstGeom>
          <a:ln w="9525" cap="flat" cmpd="sng">
            <a:solidFill>
              <a:schemeClr val="dk1"/>
            </a:solidFill>
            <a:prstDash val="solid"/>
            <a:round/>
            <a:headEnd type="none" w="sm" len="sm"/>
            <a:tailEnd type="none" w="sm" len="sm"/>
          </a:ln>
        </p:spPr>
        <p:txBody>
          <a:bodyPr spcFirstLastPara="1" vert="horz" wrap="square" lIns="121900" tIns="121900" rIns="121900" bIns="121900" rtlCol="0" anchor="t" anchorCtr="0">
            <a:normAutofit/>
          </a:bodyPr>
          <a:lstStyle/>
          <a:p>
            <a:pPr>
              <a:buSzPts val="990"/>
            </a:pPr>
            <a:r>
              <a:rPr lang="en" sz="2933"/>
              <a:t>Cross Validation</a:t>
            </a:r>
            <a:endParaRPr sz="2933"/>
          </a:p>
        </p:txBody>
      </p:sp>
      <p:pic>
        <p:nvPicPr>
          <p:cNvPr id="257" name="Google Shape;257;p40"/>
          <p:cNvPicPr preferRelativeResize="0"/>
          <p:nvPr/>
        </p:nvPicPr>
        <p:blipFill>
          <a:blip r:embed="rId3">
            <a:alphaModFix/>
          </a:blip>
          <a:stretch>
            <a:fillRect/>
          </a:stretch>
        </p:blipFill>
        <p:spPr>
          <a:xfrm>
            <a:off x="1520565" y="996134"/>
            <a:ext cx="9089603" cy="5455468"/>
          </a:xfrm>
          <a:prstGeom prst="rect">
            <a:avLst/>
          </a:prstGeom>
          <a:noFill/>
          <a:ln w="9525" cap="flat" cmpd="sng">
            <a:solidFill>
              <a:schemeClr val="dk1"/>
            </a:solidFill>
            <a:prstDash val="solid"/>
            <a:round/>
            <a:headEnd type="none" w="sm" len="sm"/>
            <a:tailEnd type="none" w="sm" len="sm"/>
          </a:ln>
        </p:spPr>
      </p:pic>
      <p:sp>
        <p:nvSpPr>
          <p:cNvPr id="258" name="Google Shape;258;p40"/>
          <p:cNvSpPr txBox="1"/>
          <p:nvPr/>
        </p:nvSpPr>
        <p:spPr>
          <a:xfrm>
            <a:off x="5116600" y="6407154"/>
            <a:ext cx="2659600" cy="615513"/>
          </a:xfrm>
          <a:prstGeom prst="rect">
            <a:avLst/>
          </a:prstGeom>
          <a:noFill/>
          <a:ln>
            <a:noFill/>
          </a:ln>
        </p:spPr>
        <p:txBody>
          <a:bodyPr spcFirstLastPara="1" wrap="square" lIns="121900" tIns="121900" rIns="121900" bIns="121900" anchor="t" anchorCtr="0">
            <a:spAutoFit/>
          </a:bodyPr>
          <a:lstStyle/>
          <a:p>
            <a:r>
              <a:rPr lang="en" sz="2400" dirty="0">
                <a:solidFill>
                  <a:srgbClr val="FFFFFF"/>
                </a:solidFill>
                <a:latin typeface="Roboto"/>
                <a:ea typeface="Roboto"/>
                <a:cs typeface="Roboto"/>
                <a:sym typeface="Roboto"/>
              </a:rPr>
              <a:t>Sejal Arora</a:t>
            </a:r>
            <a:endParaRPr sz="2400" dirty="0">
              <a:solidFill>
                <a:srgbClr val="FFFFFF"/>
              </a:solidFill>
              <a:latin typeface="Roboto"/>
              <a:ea typeface="Roboto"/>
              <a:cs typeface="Roboto"/>
              <a:sym typeface="Roboto"/>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41"/>
          <p:cNvSpPr txBox="1">
            <a:spLocks noGrp="1"/>
          </p:cNvSpPr>
          <p:nvPr>
            <p:ph type="title"/>
          </p:nvPr>
        </p:nvSpPr>
        <p:spPr>
          <a:xfrm>
            <a:off x="203200" y="166733"/>
            <a:ext cx="11785600" cy="810400"/>
          </a:xfrm>
          <a:prstGeom prst="rect">
            <a:avLst/>
          </a:prstGeom>
          <a:ln w="9525" cap="flat" cmpd="sng">
            <a:solidFill>
              <a:schemeClr val="dk1"/>
            </a:solidFill>
            <a:prstDash val="solid"/>
            <a:round/>
            <a:headEnd type="none" w="sm" len="sm"/>
            <a:tailEnd type="none" w="sm" len="sm"/>
          </a:ln>
        </p:spPr>
        <p:txBody>
          <a:bodyPr spcFirstLastPara="1" vert="horz" wrap="square" lIns="121900" tIns="121900" rIns="121900" bIns="121900" rtlCol="0" anchor="t" anchorCtr="0">
            <a:normAutofit/>
          </a:bodyPr>
          <a:lstStyle/>
          <a:p>
            <a:pPr>
              <a:buSzPts val="990"/>
            </a:pPr>
            <a:r>
              <a:rPr lang="en" sz="2933"/>
              <a:t>Results</a:t>
            </a:r>
            <a:endParaRPr sz="2933"/>
          </a:p>
        </p:txBody>
      </p:sp>
      <p:pic>
        <p:nvPicPr>
          <p:cNvPr id="264" name="Google Shape;264;p41"/>
          <p:cNvPicPr preferRelativeResize="0"/>
          <p:nvPr/>
        </p:nvPicPr>
        <p:blipFill>
          <a:blip r:embed="rId3">
            <a:alphaModFix/>
          </a:blip>
          <a:stretch>
            <a:fillRect/>
          </a:stretch>
        </p:blipFill>
        <p:spPr>
          <a:xfrm>
            <a:off x="395934" y="1512766"/>
            <a:ext cx="11223097" cy="2320751"/>
          </a:xfrm>
          <a:prstGeom prst="rect">
            <a:avLst/>
          </a:prstGeom>
          <a:noFill/>
          <a:ln w="9525" cap="flat" cmpd="sng">
            <a:solidFill>
              <a:schemeClr val="dk1"/>
            </a:solidFill>
            <a:prstDash val="solid"/>
            <a:round/>
            <a:headEnd type="none" w="sm" len="sm"/>
            <a:tailEnd type="none" w="sm" len="sm"/>
          </a:ln>
        </p:spPr>
      </p:pic>
      <p:pic>
        <p:nvPicPr>
          <p:cNvPr id="265" name="Google Shape;265;p41"/>
          <p:cNvPicPr preferRelativeResize="0"/>
          <p:nvPr/>
        </p:nvPicPr>
        <p:blipFill>
          <a:blip r:embed="rId4">
            <a:alphaModFix/>
          </a:blip>
          <a:stretch>
            <a:fillRect/>
          </a:stretch>
        </p:blipFill>
        <p:spPr>
          <a:xfrm>
            <a:off x="393201" y="4010633"/>
            <a:ext cx="11228564" cy="2437067"/>
          </a:xfrm>
          <a:prstGeom prst="rect">
            <a:avLst/>
          </a:prstGeom>
          <a:noFill/>
          <a:ln w="9525" cap="flat" cmpd="sng">
            <a:solidFill>
              <a:schemeClr val="dk1"/>
            </a:solidFill>
            <a:prstDash val="solid"/>
            <a:round/>
            <a:headEnd type="none" w="sm" len="sm"/>
            <a:tailEnd type="none" w="sm" len="sm"/>
          </a:ln>
        </p:spPr>
      </p:pic>
      <p:sp>
        <p:nvSpPr>
          <p:cNvPr id="266" name="Google Shape;266;p41"/>
          <p:cNvSpPr txBox="1"/>
          <p:nvPr/>
        </p:nvSpPr>
        <p:spPr>
          <a:xfrm>
            <a:off x="393200" y="1057501"/>
            <a:ext cx="8510800" cy="615513"/>
          </a:xfrm>
          <a:prstGeom prst="rect">
            <a:avLst/>
          </a:prstGeom>
          <a:noFill/>
          <a:ln>
            <a:noFill/>
          </a:ln>
        </p:spPr>
        <p:txBody>
          <a:bodyPr spcFirstLastPara="1" wrap="square" lIns="121900" tIns="121900" rIns="121900" bIns="121900" anchor="t" anchorCtr="0">
            <a:spAutoFit/>
          </a:bodyPr>
          <a:lstStyle/>
          <a:p>
            <a:r>
              <a:rPr lang="en" sz="2400">
                <a:latin typeface="Roboto"/>
                <a:ea typeface="Roboto"/>
                <a:cs typeface="Roboto"/>
                <a:sym typeface="Roboto"/>
              </a:rPr>
              <a:t>Accuracy: 92.4%, Precision: 92.7%, Recall: 91.98%</a:t>
            </a:r>
            <a:endParaRPr sz="2400">
              <a:latin typeface="Roboto"/>
              <a:ea typeface="Roboto"/>
              <a:cs typeface="Roboto"/>
              <a:sym typeface="Roboto"/>
            </a:endParaRPr>
          </a:p>
        </p:txBody>
      </p:sp>
      <p:sp>
        <p:nvSpPr>
          <p:cNvPr id="267" name="Google Shape;267;p41"/>
          <p:cNvSpPr txBox="1"/>
          <p:nvPr/>
        </p:nvSpPr>
        <p:spPr>
          <a:xfrm>
            <a:off x="5116600" y="6383510"/>
            <a:ext cx="2659600" cy="615513"/>
          </a:xfrm>
          <a:prstGeom prst="rect">
            <a:avLst/>
          </a:prstGeom>
          <a:noFill/>
          <a:ln>
            <a:noFill/>
          </a:ln>
        </p:spPr>
        <p:txBody>
          <a:bodyPr spcFirstLastPara="1" wrap="square" lIns="121900" tIns="121900" rIns="121900" bIns="121900" anchor="t" anchorCtr="0">
            <a:spAutoFit/>
          </a:bodyPr>
          <a:lstStyle/>
          <a:p>
            <a:r>
              <a:rPr lang="en" sz="2400" dirty="0">
                <a:solidFill>
                  <a:srgbClr val="FFFFFF"/>
                </a:solidFill>
                <a:latin typeface="Roboto"/>
                <a:ea typeface="Roboto"/>
                <a:cs typeface="Roboto"/>
                <a:sym typeface="Roboto"/>
              </a:rPr>
              <a:t>Sejal Arora</a:t>
            </a:r>
            <a:endParaRPr sz="2400" dirty="0">
              <a:solidFill>
                <a:srgbClr val="FFFFFF"/>
              </a:solidFill>
              <a:latin typeface="Roboto"/>
              <a:ea typeface="Roboto"/>
              <a:cs typeface="Roboto"/>
              <a:sym typeface="Roboto"/>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pic>
        <p:nvPicPr>
          <p:cNvPr id="272" name="Google Shape;272;p42"/>
          <p:cNvPicPr preferRelativeResize="0"/>
          <p:nvPr/>
        </p:nvPicPr>
        <p:blipFill>
          <a:blip r:embed="rId3">
            <a:alphaModFix/>
          </a:blip>
          <a:stretch>
            <a:fillRect/>
          </a:stretch>
        </p:blipFill>
        <p:spPr>
          <a:xfrm>
            <a:off x="415600" y="1852167"/>
            <a:ext cx="11571136" cy="2377900"/>
          </a:xfrm>
          <a:prstGeom prst="rect">
            <a:avLst/>
          </a:prstGeom>
          <a:noFill/>
          <a:ln w="9525" cap="flat" cmpd="sng">
            <a:solidFill>
              <a:schemeClr val="dk1"/>
            </a:solidFill>
            <a:prstDash val="solid"/>
            <a:round/>
            <a:headEnd type="none" w="sm" len="sm"/>
            <a:tailEnd type="none" w="sm" len="sm"/>
          </a:ln>
        </p:spPr>
      </p:pic>
      <p:sp>
        <p:nvSpPr>
          <p:cNvPr id="273" name="Google Shape;273;p42"/>
          <p:cNvSpPr txBox="1">
            <a:spLocks noGrp="1"/>
          </p:cNvSpPr>
          <p:nvPr>
            <p:ph type="title"/>
          </p:nvPr>
        </p:nvSpPr>
        <p:spPr>
          <a:xfrm>
            <a:off x="415600" y="166733"/>
            <a:ext cx="11360800" cy="810400"/>
          </a:xfrm>
          <a:prstGeom prst="rect">
            <a:avLst/>
          </a:prstGeom>
          <a:ln w="9525" cap="flat" cmpd="sng">
            <a:solidFill>
              <a:schemeClr val="dk1"/>
            </a:solidFill>
            <a:prstDash val="solid"/>
            <a:round/>
            <a:headEnd type="none" w="sm" len="sm"/>
            <a:tailEnd type="none" w="sm" len="sm"/>
          </a:ln>
        </p:spPr>
        <p:txBody>
          <a:bodyPr spcFirstLastPara="1" vert="horz" wrap="square" lIns="121900" tIns="121900" rIns="121900" bIns="121900" rtlCol="0" anchor="t" anchorCtr="0">
            <a:normAutofit/>
          </a:bodyPr>
          <a:lstStyle/>
          <a:p>
            <a:pPr>
              <a:buSzPts val="990"/>
            </a:pPr>
            <a:r>
              <a:rPr lang="en" sz="2933"/>
              <a:t>Results</a:t>
            </a:r>
            <a:endParaRPr sz="2933"/>
          </a:p>
        </p:txBody>
      </p:sp>
      <p:sp>
        <p:nvSpPr>
          <p:cNvPr id="274" name="Google Shape;274;p42"/>
          <p:cNvSpPr txBox="1"/>
          <p:nvPr/>
        </p:nvSpPr>
        <p:spPr>
          <a:xfrm>
            <a:off x="5116600" y="6383510"/>
            <a:ext cx="2659600" cy="615513"/>
          </a:xfrm>
          <a:prstGeom prst="rect">
            <a:avLst/>
          </a:prstGeom>
          <a:noFill/>
          <a:ln>
            <a:noFill/>
          </a:ln>
        </p:spPr>
        <p:txBody>
          <a:bodyPr spcFirstLastPara="1" wrap="square" lIns="121900" tIns="121900" rIns="121900" bIns="121900" anchor="t" anchorCtr="0">
            <a:spAutoFit/>
          </a:bodyPr>
          <a:lstStyle/>
          <a:p>
            <a:r>
              <a:rPr lang="en" sz="2400" dirty="0">
                <a:solidFill>
                  <a:srgbClr val="FFFFFF"/>
                </a:solidFill>
                <a:latin typeface="Roboto"/>
                <a:ea typeface="Roboto"/>
                <a:cs typeface="Roboto"/>
                <a:sym typeface="Roboto"/>
              </a:rPr>
              <a:t>Sejal Arora</a:t>
            </a:r>
            <a:endParaRPr sz="2400" dirty="0">
              <a:solidFill>
                <a:srgbClr val="FFFFFF"/>
              </a:solidFill>
              <a:latin typeface="Roboto"/>
              <a:ea typeface="Roboto"/>
              <a:cs typeface="Roboto"/>
              <a:sym typeface="Roboto"/>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pic>
        <p:nvPicPr>
          <p:cNvPr id="104" name="Google Shape;104;p16"/>
          <p:cNvPicPr preferRelativeResize="0"/>
          <p:nvPr/>
        </p:nvPicPr>
        <p:blipFill>
          <a:blip r:embed="rId3">
            <a:alphaModFix/>
          </a:blip>
          <a:stretch>
            <a:fillRect/>
          </a:stretch>
        </p:blipFill>
        <p:spPr>
          <a:xfrm>
            <a:off x="1016000" y="163500"/>
            <a:ext cx="10160000" cy="571500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p43"/>
          <p:cNvSpPr txBox="1">
            <a:spLocks noGrp="1"/>
          </p:cNvSpPr>
          <p:nvPr>
            <p:ph type="title"/>
          </p:nvPr>
        </p:nvSpPr>
        <p:spPr>
          <a:prstGeom prst="rect">
            <a:avLst/>
          </a:prstGeom>
          <a:ln w="9525" cap="flat" cmpd="sng">
            <a:solidFill>
              <a:schemeClr val="dk1"/>
            </a:solidFill>
            <a:prstDash val="solid"/>
            <a:round/>
            <a:headEnd type="none" w="sm" len="sm"/>
            <a:tailEnd type="none" w="sm" len="sm"/>
          </a:ln>
        </p:spPr>
        <p:txBody>
          <a:bodyPr spcFirstLastPara="1" vert="horz" wrap="square" lIns="121900" tIns="121900" rIns="121900" bIns="121900" rtlCol="0" anchor="t" anchorCtr="0">
            <a:normAutofit/>
          </a:bodyPr>
          <a:lstStyle/>
          <a:p>
            <a:pPr>
              <a:buSzPts val="990"/>
            </a:pPr>
            <a:r>
              <a:rPr lang="en" sz="2933"/>
              <a:t>Result Summary</a:t>
            </a:r>
            <a:endParaRPr sz="2933"/>
          </a:p>
        </p:txBody>
      </p:sp>
      <p:sp>
        <p:nvSpPr>
          <p:cNvPr id="280" name="Google Shape;280;p43"/>
          <p:cNvSpPr txBox="1">
            <a:spLocks noGrp="1"/>
          </p:cNvSpPr>
          <p:nvPr>
            <p:ph type="body" idx="1"/>
          </p:nvPr>
        </p:nvSpPr>
        <p:spPr>
          <a:prstGeom prst="rect">
            <a:avLst/>
          </a:prstGeom>
          <a:ln w="9525" cap="flat" cmpd="sng">
            <a:solidFill>
              <a:schemeClr val="dk1"/>
            </a:solidFill>
            <a:prstDash val="solid"/>
            <a:round/>
            <a:headEnd type="none" w="sm" len="sm"/>
            <a:tailEnd type="none" w="sm" len="sm"/>
          </a:ln>
        </p:spPr>
        <p:txBody>
          <a:bodyPr spcFirstLastPara="1" vert="horz" wrap="square" lIns="121900" tIns="121900" rIns="121900" bIns="121900" rtlCol="0" anchor="t" anchorCtr="0">
            <a:normAutofit fontScale="85000" lnSpcReduction="20000"/>
          </a:bodyPr>
          <a:lstStyle/>
          <a:p>
            <a:pPr indent="-419936">
              <a:buSzPct val="100000"/>
            </a:pPr>
            <a:r>
              <a:rPr lang="en" sz="2589"/>
              <a:t>The model made predictions on two classes, "N" and "Y". "True N" represents the actual number of instances where the class is "N", while "True Y" represents the actual number of instances where the class is "Y". </a:t>
            </a:r>
            <a:endParaRPr sz="2589"/>
          </a:p>
          <a:p>
            <a:pPr indent="0">
              <a:buNone/>
            </a:pPr>
            <a:endParaRPr sz="2589"/>
          </a:p>
          <a:p>
            <a:pPr indent="-419936">
              <a:buSzPct val="100000"/>
            </a:pPr>
            <a:r>
              <a:rPr lang="en" sz="2589"/>
              <a:t>The precision of the "N" class is 92.13%, which means that out of all the instances predicted as "N" by the model, 92.13% of them were actually "N". Similarly, the precision of the "Y" class is 92.67%, which means that out of all the instances predicted as "Y" by the model, 92.67% of them were actually "Y".</a:t>
            </a:r>
            <a:endParaRPr sz="2589"/>
          </a:p>
          <a:p>
            <a:pPr indent="0">
              <a:buNone/>
            </a:pPr>
            <a:endParaRPr sz="2589"/>
          </a:p>
          <a:p>
            <a:pPr indent="-419936">
              <a:buSzPct val="100000"/>
            </a:pPr>
            <a:r>
              <a:rPr lang="en" sz="2589"/>
              <a:t>The class recall represents the percentage of instances correctly identified by the model for each class. The recall for the "N" class is 92.81%, which means that out of all the instances that are actually "N", the model correctly identified 92.81% of them. Similarly, the recall for the "Y" class is 91.98%, which means that out of all the instances that are actually "Y", the model correctly identified 91.98% of them. Overall, these results indicate that the deep learning model has achieved a high level of accuracy and can effectively predict the two classes.</a:t>
            </a:r>
            <a:endParaRPr sz="2589"/>
          </a:p>
          <a:p>
            <a:pPr marL="0" indent="0">
              <a:spcBef>
                <a:spcPts val="1600"/>
              </a:spcBef>
              <a:spcAft>
                <a:spcPts val="1600"/>
              </a:spcAft>
              <a:buNone/>
            </a:pPr>
            <a:endParaRPr/>
          </a:p>
        </p:txBody>
      </p:sp>
      <p:sp>
        <p:nvSpPr>
          <p:cNvPr id="281" name="Google Shape;281;p43"/>
          <p:cNvSpPr txBox="1"/>
          <p:nvPr/>
        </p:nvSpPr>
        <p:spPr>
          <a:xfrm>
            <a:off x="5116600" y="6374599"/>
            <a:ext cx="2659600" cy="615513"/>
          </a:xfrm>
          <a:prstGeom prst="rect">
            <a:avLst/>
          </a:prstGeom>
          <a:noFill/>
          <a:ln>
            <a:noFill/>
          </a:ln>
        </p:spPr>
        <p:txBody>
          <a:bodyPr spcFirstLastPara="1" wrap="square" lIns="121900" tIns="121900" rIns="121900" bIns="121900" anchor="t" anchorCtr="0">
            <a:spAutoFit/>
          </a:bodyPr>
          <a:lstStyle/>
          <a:p>
            <a:r>
              <a:rPr lang="en" sz="2400" dirty="0">
                <a:solidFill>
                  <a:srgbClr val="FFFFFF"/>
                </a:solidFill>
                <a:latin typeface="Roboto"/>
                <a:ea typeface="Roboto"/>
                <a:cs typeface="Roboto"/>
                <a:sym typeface="Roboto"/>
              </a:rPr>
              <a:t>Sejal Arora</a:t>
            </a:r>
            <a:endParaRPr sz="2400" dirty="0">
              <a:solidFill>
                <a:srgbClr val="FFFFFF"/>
              </a:solidFill>
              <a:latin typeface="Roboto"/>
              <a:ea typeface="Roboto"/>
              <a:cs typeface="Roboto"/>
              <a:sym typeface="Roboto"/>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p44"/>
          <p:cNvSpPr txBox="1">
            <a:spLocks noGrp="1"/>
          </p:cNvSpPr>
          <p:nvPr>
            <p:ph type="title"/>
          </p:nvPr>
        </p:nvSpPr>
        <p:spPr>
          <a:prstGeom prst="rect">
            <a:avLst/>
          </a:prstGeom>
          <a:ln w="9525" cap="flat" cmpd="sng">
            <a:solidFill>
              <a:schemeClr val="dk1"/>
            </a:solidFill>
            <a:prstDash val="solid"/>
            <a:round/>
            <a:headEnd type="none" w="sm" len="sm"/>
            <a:tailEnd type="none" w="sm" len="sm"/>
          </a:ln>
        </p:spPr>
        <p:txBody>
          <a:bodyPr spcFirstLastPara="1" vert="horz" wrap="square" lIns="121900" tIns="121900" rIns="121900" bIns="121900" rtlCol="0" anchor="t" anchorCtr="0">
            <a:normAutofit/>
          </a:bodyPr>
          <a:lstStyle/>
          <a:p>
            <a:pPr>
              <a:buSzPts val="990"/>
            </a:pPr>
            <a:r>
              <a:rPr lang="en" sz="3067"/>
              <a:t>Conclusion</a:t>
            </a:r>
            <a:endParaRPr sz="3067"/>
          </a:p>
        </p:txBody>
      </p:sp>
      <p:graphicFrame>
        <p:nvGraphicFramePr>
          <p:cNvPr id="287" name="Google Shape;287;p44"/>
          <p:cNvGraphicFramePr/>
          <p:nvPr/>
        </p:nvGraphicFramePr>
        <p:xfrm>
          <a:off x="1156033" y="1741067"/>
          <a:ext cx="9652000" cy="3779320"/>
        </p:xfrm>
        <a:graphic>
          <a:graphicData uri="http://schemas.openxmlformats.org/drawingml/2006/table">
            <a:tbl>
              <a:tblPr>
                <a:noFill/>
              </a:tblPr>
              <a:tblGrid>
                <a:gridCol w="2413000">
                  <a:extLst>
                    <a:ext uri="{9D8B030D-6E8A-4147-A177-3AD203B41FA5}">
                      <a16:colId xmlns:a16="http://schemas.microsoft.com/office/drawing/2014/main" val="20000"/>
                    </a:ext>
                  </a:extLst>
                </a:gridCol>
                <a:gridCol w="2413000">
                  <a:extLst>
                    <a:ext uri="{9D8B030D-6E8A-4147-A177-3AD203B41FA5}">
                      <a16:colId xmlns:a16="http://schemas.microsoft.com/office/drawing/2014/main" val="20001"/>
                    </a:ext>
                  </a:extLst>
                </a:gridCol>
                <a:gridCol w="2413000">
                  <a:extLst>
                    <a:ext uri="{9D8B030D-6E8A-4147-A177-3AD203B41FA5}">
                      <a16:colId xmlns:a16="http://schemas.microsoft.com/office/drawing/2014/main" val="20002"/>
                    </a:ext>
                  </a:extLst>
                </a:gridCol>
                <a:gridCol w="2413000">
                  <a:extLst>
                    <a:ext uri="{9D8B030D-6E8A-4147-A177-3AD203B41FA5}">
                      <a16:colId xmlns:a16="http://schemas.microsoft.com/office/drawing/2014/main" val="20003"/>
                    </a:ext>
                  </a:extLst>
                </a:gridCol>
              </a:tblGrid>
              <a:tr h="609560">
                <a:tc>
                  <a:txBody>
                    <a:bodyPr/>
                    <a:lstStyle/>
                    <a:p>
                      <a:pPr marL="0" lvl="0" indent="0" algn="l" rtl="0">
                        <a:spcBef>
                          <a:spcPts val="0"/>
                        </a:spcBef>
                        <a:spcAft>
                          <a:spcPts val="0"/>
                        </a:spcAft>
                        <a:buNone/>
                      </a:pPr>
                      <a:r>
                        <a:rPr lang="en" sz="2400"/>
                        <a:t>Model</a:t>
                      </a:r>
                      <a:endParaRPr sz="2400"/>
                    </a:p>
                  </a:txBody>
                  <a:tcPr marL="121900" marR="121900" marT="121900" marB="1219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2400"/>
                        <a:t>Accuracy</a:t>
                      </a:r>
                      <a:endParaRPr sz="2400"/>
                    </a:p>
                  </a:txBody>
                  <a:tcPr marL="121900" marR="121900" marT="121900" marB="1219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2400"/>
                        <a:t>Precision</a:t>
                      </a:r>
                      <a:endParaRPr sz="2400"/>
                    </a:p>
                  </a:txBody>
                  <a:tcPr marL="121900" marR="121900" marT="121900" marB="1219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2400"/>
                        <a:t>Recall</a:t>
                      </a:r>
                      <a:endParaRPr sz="2400"/>
                    </a:p>
                  </a:txBody>
                  <a:tcPr marL="121900" marR="121900" marT="121900" marB="1219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609560">
                <a:tc>
                  <a:txBody>
                    <a:bodyPr/>
                    <a:lstStyle/>
                    <a:p>
                      <a:pPr marL="0" lvl="0" indent="0" algn="l" rtl="0">
                        <a:spcBef>
                          <a:spcPts val="0"/>
                        </a:spcBef>
                        <a:spcAft>
                          <a:spcPts val="0"/>
                        </a:spcAft>
                        <a:buNone/>
                      </a:pPr>
                      <a:r>
                        <a:rPr lang="en" sz="2400"/>
                        <a:t>Deep Learning</a:t>
                      </a:r>
                      <a:endParaRPr sz="2400"/>
                    </a:p>
                  </a:txBody>
                  <a:tcPr marL="121900" marR="121900" marT="121900" marB="1219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2400">
                          <a:highlight>
                            <a:srgbClr val="FFFF00"/>
                          </a:highlight>
                        </a:rPr>
                        <a:t>92.4</a:t>
                      </a:r>
                      <a:endParaRPr sz="2400">
                        <a:highlight>
                          <a:srgbClr val="FFFF00"/>
                        </a:highlight>
                      </a:endParaRPr>
                    </a:p>
                  </a:txBody>
                  <a:tcPr marL="121900" marR="121900" marT="121900" marB="1219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2400">
                          <a:highlight>
                            <a:srgbClr val="FFFF00"/>
                          </a:highlight>
                        </a:rPr>
                        <a:t>92.7</a:t>
                      </a:r>
                      <a:endParaRPr sz="2400">
                        <a:highlight>
                          <a:srgbClr val="FFFF00"/>
                        </a:highlight>
                      </a:endParaRPr>
                    </a:p>
                  </a:txBody>
                  <a:tcPr marL="121900" marR="121900" marT="121900" marB="1219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2400">
                          <a:highlight>
                            <a:srgbClr val="FFFF00"/>
                          </a:highlight>
                        </a:rPr>
                        <a:t>91.98</a:t>
                      </a:r>
                      <a:endParaRPr sz="2400">
                        <a:highlight>
                          <a:srgbClr val="FFFF00"/>
                        </a:highlight>
                      </a:endParaRPr>
                    </a:p>
                  </a:txBody>
                  <a:tcPr marL="121900" marR="121900" marT="121900" marB="1219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975320">
                <a:tc>
                  <a:txBody>
                    <a:bodyPr/>
                    <a:lstStyle/>
                    <a:p>
                      <a:pPr marL="0" lvl="0" indent="0" algn="l" rtl="0">
                        <a:spcBef>
                          <a:spcPts val="0"/>
                        </a:spcBef>
                        <a:spcAft>
                          <a:spcPts val="0"/>
                        </a:spcAft>
                        <a:buNone/>
                      </a:pPr>
                      <a:r>
                        <a:rPr lang="en" sz="2400"/>
                        <a:t>Logistic Regression</a:t>
                      </a:r>
                      <a:endParaRPr sz="2400"/>
                    </a:p>
                  </a:txBody>
                  <a:tcPr marL="121900" marR="121900" marT="121900" marB="1219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2400"/>
                        <a:t>84.2</a:t>
                      </a:r>
                      <a:endParaRPr sz="2400"/>
                    </a:p>
                  </a:txBody>
                  <a:tcPr marL="121900" marR="121900" marT="121900" marB="1219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2400"/>
                        <a:t>88.66</a:t>
                      </a:r>
                      <a:endParaRPr sz="2400"/>
                    </a:p>
                  </a:txBody>
                  <a:tcPr marL="121900" marR="121900" marT="121900" marB="1219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2400"/>
                        <a:t>84.68</a:t>
                      </a:r>
                      <a:endParaRPr sz="2400"/>
                    </a:p>
                  </a:txBody>
                  <a:tcPr marL="121900" marR="121900" marT="121900" marB="1219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609560">
                <a:tc>
                  <a:txBody>
                    <a:bodyPr/>
                    <a:lstStyle/>
                    <a:p>
                      <a:pPr marL="0" lvl="0" indent="0" algn="l" rtl="0">
                        <a:spcBef>
                          <a:spcPts val="0"/>
                        </a:spcBef>
                        <a:spcAft>
                          <a:spcPts val="0"/>
                        </a:spcAft>
                        <a:buNone/>
                      </a:pPr>
                      <a:r>
                        <a:rPr lang="en" sz="2400"/>
                        <a:t>Random Forest</a:t>
                      </a:r>
                      <a:endParaRPr sz="2400"/>
                    </a:p>
                  </a:txBody>
                  <a:tcPr marL="121900" marR="121900" marT="121900" marB="1219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2400"/>
                        <a:t>90.1</a:t>
                      </a:r>
                      <a:endParaRPr sz="2400"/>
                    </a:p>
                  </a:txBody>
                  <a:tcPr marL="121900" marR="121900" marT="121900" marB="1219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2400"/>
                        <a:t>90.5</a:t>
                      </a:r>
                      <a:endParaRPr sz="2400"/>
                    </a:p>
                  </a:txBody>
                  <a:tcPr marL="121900" marR="121900" marT="121900" marB="1219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2400"/>
                        <a:t>92.3</a:t>
                      </a:r>
                      <a:endParaRPr sz="2400"/>
                    </a:p>
                  </a:txBody>
                  <a:tcPr marL="121900" marR="121900" marT="121900" marB="1219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r h="975320">
                <a:tc>
                  <a:txBody>
                    <a:bodyPr/>
                    <a:lstStyle/>
                    <a:p>
                      <a:pPr marL="0" lvl="0" indent="0" algn="l" rtl="0">
                        <a:spcBef>
                          <a:spcPts val="0"/>
                        </a:spcBef>
                        <a:spcAft>
                          <a:spcPts val="0"/>
                        </a:spcAft>
                        <a:buNone/>
                      </a:pPr>
                      <a:r>
                        <a:rPr lang="en" sz="2400"/>
                        <a:t>Linear Regression</a:t>
                      </a:r>
                      <a:endParaRPr sz="2400"/>
                    </a:p>
                  </a:txBody>
                  <a:tcPr marL="121900" marR="121900" marT="121900" marB="1219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2400"/>
                        <a:t>84</a:t>
                      </a:r>
                      <a:endParaRPr sz="2400"/>
                    </a:p>
                  </a:txBody>
                  <a:tcPr marL="121900" marR="121900" marT="121900" marB="1219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2400"/>
                        <a:t>82</a:t>
                      </a:r>
                      <a:endParaRPr sz="2400"/>
                    </a:p>
                  </a:txBody>
                  <a:tcPr marL="121900" marR="121900" marT="121900" marB="1219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2400" dirty="0"/>
                        <a:t>82</a:t>
                      </a:r>
                      <a:endParaRPr sz="2400" dirty="0"/>
                    </a:p>
                  </a:txBody>
                  <a:tcPr marL="121900" marR="121900" marT="121900" marB="1219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
        <p:nvSpPr>
          <p:cNvPr id="288" name="Google Shape;288;p44"/>
          <p:cNvSpPr txBox="1"/>
          <p:nvPr/>
        </p:nvSpPr>
        <p:spPr>
          <a:xfrm>
            <a:off x="748233" y="5520387"/>
            <a:ext cx="10467600" cy="902643"/>
          </a:xfrm>
          <a:prstGeom prst="rect">
            <a:avLst/>
          </a:prstGeom>
          <a:noFill/>
          <a:ln>
            <a:noFill/>
          </a:ln>
        </p:spPr>
        <p:txBody>
          <a:bodyPr spcFirstLastPara="1" wrap="square" lIns="121900" tIns="121900" rIns="121900" bIns="121900" anchor="t" anchorCtr="0">
            <a:spAutoFit/>
          </a:bodyPr>
          <a:lstStyle/>
          <a:p>
            <a:r>
              <a:rPr lang="en" sz="2133" dirty="0">
                <a:latin typeface="Avenir"/>
                <a:ea typeface="Avenir"/>
                <a:cs typeface="Avenir"/>
                <a:sym typeface="Avenir"/>
              </a:rPr>
              <a:t>Based on our testing, the model that performed better in terms of Accuracy, Precision and Recall was Deep Learning.</a:t>
            </a:r>
            <a:endParaRPr sz="2400" dirty="0">
              <a:latin typeface="Roboto"/>
              <a:ea typeface="Roboto"/>
              <a:cs typeface="Roboto"/>
              <a:sym typeface="Roboto"/>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pic>
        <p:nvPicPr>
          <p:cNvPr id="109" name="Google Shape;109;p17"/>
          <p:cNvPicPr preferRelativeResize="0"/>
          <p:nvPr/>
        </p:nvPicPr>
        <p:blipFill>
          <a:blip r:embed="rId3">
            <a:alphaModFix/>
          </a:blip>
          <a:stretch>
            <a:fillRect/>
          </a:stretch>
        </p:blipFill>
        <p:spPr>
          <a:xfrm>
            <a:off x="669467" y="669467"/>
            <a:ext cx="10160000" cy="57150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pic>
        <p:nvPicPr>
          <p:cNvPr id="114" name="Google Shape;114;p18"/>
          <p:cNvPicPr preferRelativeResize="0"/>
          <p:nvPr/>
        </p:nvPicPr>
        <p:blipFill>
          <a:blip r:embed="rId3">
            <a:alphaModFix/>
          </a:blip>
          <a:stretch>
            <a:fillRect/>
          </a:stretch>
        </p:blipFill>
        <p:spPr>
          <a:xfrm>
            <a:off x="203200" y="203200"/>
            <a:ext cx="10160000" cy="57150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pic>
        <p:nvPicPr>
          <p:cNvPr id="119" name="Google Shape;119;p19"/>
          <p:cNvPicPr preferRelativeResize="0"/>
          <p:nvPr/>
        </p:nvPicPr>
        <p:blipFill>
          <a:blip r:embed="rId3">
            <a:alphaModFix/>
          </a:blip>
          <a:stretch>
            <a:fillRect/>
          </a:stretch>
        </p:blipFill>
        <p:spPr>
          <a:xfrm>
            <a:off x="203200" y="203200"/>
            <a:ext cx="10160000" cy="57150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pic>
        <p:nvPicPr>
          <p:cNvPr id="124" name="Google Shape;124;p20"/>
          <p:cNvPicPr preferRelativeResize="0"/>
          <p:nvPr/>
        </p:nvPicPr>
        <p:blipFill>
          <a:blip r:embed="rId3">
            <a:alphaModFix/>
          </a:blip>
          <a:stretch>
            <a:fillRect/>
          </a:stretch>
        </p:blipFill>
        <p:spPr>
          <a:xfrm>
            <a:off x="591767" y="669467"/>
            <a:ext cx="10160000" cy="57150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pic>
        <p:nvPicPr>
          <p:cNvPr id="129" name="Google Shape;129;p21"/>
          <p:cNvPicPr preferRelativeResize="0"/>
          <p:nvPr/>
        </p:nvPicPr>
        <p:blipFill>
          <a:blip r:embed="rId3">
            <a:alphaModFix/>
          </a:blip>
          <a:stretch>
            <a:fillRect/>
          </a:stretch>
        </p:blipFill>
        <p:spPr>
          <a:xfrm>
            <a:off x="669467" y="571500"/>
            <a:ext cx="10160000" cy="5715000"/>
          </a:xfrm>
          <a:prstGeom prst="rect">
            <a:avLst/>
          </a:prstGeom>
          <a:noFill/>
          <a:ln>
            <a:noFill/>
          </a:ln>
        </p:spPr>
      </p:pic>
    </p:spTree>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122</TotalTime>
  <Words>682</Words>
  <Application>Microsoft Office PowerPoint</Application>
  <PresentationFormat>Widescreen</PresentationFormat>
  <Paragraphs>101</Paragraphs>
  <Slides>41</Slides>
  <Notes>32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41</vt:i4>
      </vt:variant>
    </vt:vector>
  </HeadingPairs>
  <TitlesOfParts>
    <vt:vector size="46" baseType="lpstr">
      <vt:lpstr>Avenir</vt:lpstr>
      <vt:lpstr>Calibri</vt:lpstr>
      <vt:lpstr>Calibri Light</vt:lpstr>
      <vt:lpstr>Roboto</vt:lpstr>
      <vt:lpstr>Retrospect</vt:lpstr>
      <vt:lpstr>IS 669 - Big Data and Information  Systems</vt:lpstr>
      <vt:lpstr>Team Members</vt:lpstr>
      <vt:lpstr>Objective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Creating Pandas Dataframe</vt:lpstr>
      <vt:lpstr>Encoding Text values to Numerical Values for Classifier                                        Model using Label Encoder </vt:lpstr>
      <vt:lpstr>Setting the features and target</vt:lpstr>
      <vt:lpstr>Splitting the data to training and test set</vt:lpstr>
      <vt:lpstr>Make predictions on test set</vt:lpstr>
      <vt:lpstr>PowerPoint Presentation</vt:lpstr>
      <vt:lpstr>Excel Data Set -1998</vt:lpstr>
      <vt:lpstr>Cleaning Data</vt:lpstr>
      <vt:lpstr>Extracting Random Samples from  Cleaned Data</vt:lpstr>
      <vt:lpstr>Combine All Years Data In single Csv file.</vt:lpstr>
      <vt:lpstr>Splitting the data 80 % to 20%</vt:lpstr>
      <vt:lpstr>Predicting and Calculating Metrics</vt:lpstr>
      <vt:lpstr>Results</vt:lpstr>
      <vt:lpstr>Results</vt:lpstr>
      <vt:lpstr>PowerPoint Presentation</vt:lpstr>
      <vt:lpstr>Step 1: Filter the data and Extract 1000 records from the Dataset  Step 2: Add the Delay column in the dataset and put a “N” in the Delay column if the record has a value of zero or less in the ArrDelay and DepDelay columns, otherwise add a “Y”. </vt:lpstr>
      <vt:lpstr>Step 2: Combine all the year’s data files into one file</vt:lpstr>
      <vt:lpstr>Model : Deep Learning</vt:lpstr>
      <vt:lpstr>Step 3: Applying model using RapidMiner</vt:lpstr>
      <vt:lpstr>Selected Attributes</vt:lpstr>
      <vt:lpstr>Cross Validation</vt:lpstr>
      <vt:lpstr>Result</vt:lpstr>
      <vt:lpstr>Step 4: New Process for the Merged Dataset</vt:lpstr>
      <vt:lpstr>Cross Validation</vt:lpstr>
      <vt:lpstr>Results</vt:lpstr>
      <vt:lpstr>Results</vt:lpstr>
      <vt:lpstr>Result Summary</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Yadav, Prerna</dc:creator>
  <cp:lastModifiedBy>Sejal Arora</cp:lastModifiedBy>
  <cp:revision>3</cp:revision>
  <dcterms:created xsi:type="dcterms:W3CDTF">2023-04-25T16:19:38Z</dcterms:created>
  <dcterms:modified xsi:type="dcterms:W3CDTF">2023-04-25T18:57:07Z</dcterms:modified>
</cp:coreProperties>
</file>